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7"/>
  </p:notesMasterIdLst>
  <p:handoutMasterIdLst>
    <p:handoutMasterId r:id="rId58"/>
  </p:handoutMasterIdLst>
  <p:sldIdLst>
    <p:sldId id="1347" r:id="rId3"/>
    <p:sldId id="1398" r:id="rId4"/>
    <p:sldId id="266" r:id="rId5"/>
    <p:sldId id="1350" r:id="rId6"/>
    <p:sldId id="1349" r:id="rId7"/>
    <p:sldId id="1352" r:id="rId8"/>
    <p:sldId id="1353" r:id="rId9"/>
    <p:sldId id="1354" r:id="rId10"/>
    <p:sldId id="264" r:id="rId11"/>
    <p:sldId id="298" r:id="rId12"/>
    <p:sldId id="267" r:id="rId13"/>
    <p:sldId id="269" r:id="rId14"/>
    <p:sldId id="273" r:id="rId15"/>
    <p:sldId id="270" r:id="rId16"/>
    <p:sldId id="1399" r:id="rId17"/>
    <p:sldId id="272" r:id="rId18"/>
    <p:sldId id="274" r:id="rId19"/>
    <p:sldId id="275" r:id="rId20"/>
    <p:sldId id="1357" r:id="rId21"/>
    <p:sldId id="1394" r:id="rId22"/>
    <p:sldId id="1358" r:id="rId23"/>
    <p:sldId id="1392" r:id="rId24"/>
    <p:sldId id="1361" r:id="rId25"/>
    <p:sldId id="1381" r:id="rId26"/>
    <p:sldId id="1380" r:id="rId27"/>
    <p:sldId id="1386" r:id="rId28"/>
    <p:sldId id="1387" r:id="rId29"/>
    <p:sldId id="1363" r:id="rId30"/>
    <p:sldId id="1377" r:id="rId31"/>
    <p:sldId id="1390" r:id="rId32"/>
    <p:sldId id="1378" r:id="rId33"/>
    <p:sldId id="1391" r:id="rId34"/>
    <p:sldId id="1379" r:id="rId35"/>
    <p:sldId id="302" r:id="rId36"/>
    <p:sldId id="1367" r:id="rId37"/>
    <p:sldId id="1368" r:id="rId38"/>
    <p:sldId id="1366" r:id="rId39"/>
    <p:sldId id="1376" r:id="rId40"/>
    <p:sldId id="1369" r:id="rId41"/>
    <p:sldId id="1370" r:id="rId42"/>
    <p:sldId id="1362" r:id="rId43"/>
    <p:sldId id="1365" r:id="rId44"/>
    <p:sldId id="282" r:id="rId45"/>
    <p:sldId id="318" r:id="rId46"/>
    <p:sldId id="283" r:id="rId47"/>
    <p:sldId id="284" r:id="rId48"/>
    <p:sldId id="285" r:id="rId49"/>
    <p:sldId id="1374" r:id="rId50"/>
    <p:sldId id="1385" r:id="rId51"/>
    <p:sldId id="1401" r:id="rId52"/>
    <p:sldId id="1371" r:id="rId53"/>
    <p:sldId id="1403" r:id="rId54"/>
    <p:sldId id="1388" r:id="rId55"/>
    <p:sldId id="1373" r:id="rId56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29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" autoAdjust="0"/>
    <p:restoredTop sz="82059"/>
  </p:normalViewPr>
  <p:slideViewPr>
    <p:cSldViewPr snapToGrid="0" snapToObjects="1">
      <p:cViewPr varScale="1">
        <p:scale>
          <a:sx n="59" d="100"/>
          <a:sy n="59" d="100"/>
        </p:scale>
        <p:origin x="1122" y="78"/>
      </p:cViewPr>
      <p:guideLst>
        <p:guide orient="horz" pos="3521"/>
        <p:guide pos="29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12F28E-DE09-1C4B-B68D-5B0D26B834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66886-EB6D-E44F-851D-7CA37F474B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8D88F6D0-46F4-9049-89DD-AC34997ABE11}" type="datetimeFigureOut">
              <a:rPr lang="en-GB" altLang="x-none"/>
              <a:pPr>
                <a:defRPr/>
              </a:pPr>
              <a:t>29/09/2022</a:t>
            </a:fld>
            <a:endParaRPr lang="en-GB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C8144-DA9D-384E-887C-F4A0126C03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ADDCE-B4E0-4040-823D-6E75E0CCE9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8A374F3-4D17-F642-B8F3-D9CD12C3CDB0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EB96E2-07BF-7540-852C-BBD734E72D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470D8-3FB2-7145-A3C5-BF09CEFAD7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80FFF0D-4C99-9E4E-95D8-F697002BC929}" type="datetimeFigureOut">
              <a:rPr lang="en-US" altLang="x-none"/>
              <a:pPr>
                <a:defRPr/>
              </a:pPr>
              <a:t>9/29/2022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1B24D3B-DD81-5449-8A0D-5B5F187B1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A33ED4-3568-6D40-87AA-5DDD3F0D1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Click to edit Master text styles</a:t>
            </a:r>
          </a:p>
          <a:p>
            <a:pPr lvl="1"/>
            <a:r>
              <a:rPr lang="en-GB" altLang="x-none" noProof="0"/>
              <a:t>Second level</a:t>
            </a:r>
          </a:p>
          <a:p>
            <a:pPr lvl="2"/>
            <a:r>
              <a:rPr lang="en-GB" altLang="x-none" noProof="0"/>
              <a:t>Third level</a:t>
            </a:r>
          </a:p>
          <a:p>
            <a:pPr lvl="3"/>
            <a:r>
              <a:rPr lang="en-GB" altLang="x-none" noProof="0"/>
              <a:t>Fourth level</a:t>
            </a:r>
          </a:p>
          <a:p>
            <a:pPr lvl="4"/>
            <a:r>
              <a:rPr lang="en-GB" altLang="x-none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36460-E03C-244D-BB35-52C2773ABD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69A37-715D-9247-B974-8E2DA17C3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EBEE13E-BC7F-8945-B524-01D701C47D1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fb38d09d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fb38d09d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fb38d09d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fb38d09d6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QuickGO</a:t>
            </a:r>
            <a:r>
              <a:rPr lang="en-GB" dirty="0"/>
              <a:t> representation of term ancestry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fb38d09d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fb38d09d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ontologies are not simple trees. Rather they are structured as DAGs - classes can have multiple parents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fb38d09d6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1fb38d09d6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Vesicle mediated transport is a transport, is a establishment of localization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Vehicle car bike boat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fb38d09d6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fb38d09d6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Regulates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562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Sequence feature curation vs functional curation</a:t>
            </a:r>
          </a:p>
          <a:p>
            <a:r>
              <a:rPr lang="en-GB" dirty="0"/>
              <a:t>1:1 orthologs inferred from </a:t>
            </a:r>
            <a:r>
              <a:rPr lang="en-GB" dirty="0" err="1"/>
              <a:t>Ensembl</a:t>
            </a:r>
            <a:r>
              <a:rPr lang="en-GB" dirty="0"/>
              <a:t> gene trees, an approach which automatically transfers annotations found experimentally in one gene, to its 1:1 orthologs in the same taxonomic clade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2142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578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81765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Historically simplicity was beneficial, has contributed to the success of the GO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81087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2545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0306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0930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9321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3818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allow uploading custom files, some don’t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337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9301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slim is not a gene product count,  its an annotation count </a:t>
            </a:r>
          </a:p>
          <a:p>
            <a:pPr eaLnBrk="1" hangingPunct="1"/>
            <a:r>
              <a:rPr lang="en-US" altLang="x-none" dirty="0"/>
              <a:t>because gene products can have multiple </a:t>
            </a:r>
            <a:r>
              <a:rPr lang="en-US" altLang="x-none" dirty="0" err="1"/>
              <a:t>anotations</a:t>
            </a:r>
            <a:r>
              <a:rPr lang="en-US" altLang="x-none" dirty="0"/>
              <a:t> to different </a:t>
            </a:r>
            <a:r>
              <a:rPr lang="en-US" altLang="x-none" dirty="0" err="1"/>
              <a:t>processees</a:t>
            </a:r>
            <a:r>
              <a:rPr lang="en-US" altLang="x-none" dirty="0"/>
              <a:t> (5000 genes 8454 annotations)</a:t>
            </a:r>
          </a:p>
          <a:p>
            <a:pPr eaLnBrk="1" hangingPunct="1"/>
            <a:r>
              <a:rPr lang="en-US" altLang="x-none" dirty="0"/>
              <a:t>Use histograms histogram (absolute numbers)  (not use pie charts  %, not % of genome, percentage of annotations)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0267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fb38d09d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fb38d09d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1fb38d09d6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1fb38d09d6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fb38d09d6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fb38d09d6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fb38d09d6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fb38d09d6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efficient to do 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19252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dirty="0"/>
              <a:t>slim is not a gene product count,  its an annotation count </a:t>
            </a:r>
          </a:p>
          <a:p>
            <a:pPr eaLnBrk="1" hangingPunct="1"/>
            <a:r>
              <a:rPr lang="en-US" altLang="x-none" dirty="0"/>
              <a:t>Use histograms histogram (absolute numbers)  (not use pie charts  %, not % of genome, percentage of annotations)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EE13E-BC7F-8945-B524-01D701C47D10}" type="slidenum">
              <a:rPr lang="en-US" altLang="x-none" smtClean="0"/>
              <a:pPr>
                <a:defRPr/>
              </a:pPr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340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fb38d09d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fb38d09d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Locating and accessing data within special-purpose repositories is not always straight-forward (may be difficult to query, extract and integrate datasets).</a:t>
            </a:r>
            <a:endParaRPr sz="1800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431"/>
              </a:spcBef>
              <a:spcAft>
                <a:spcPts val="431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FAIR data principles were developed as an attempt to provide data producers and repository curators with a set of guideposts to increase the degree of data discoverability and re-usability</a:t>
            </a:r>
            <a:endParaRPr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fb38d09d6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fb38d09d6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150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fb38d09d6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fb38d09d6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fb38d09d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1fb38d09d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1fb38d09d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1fb38d09d6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Foundational Model of Anatomy Ontology (FMA) -Human anatomy ontology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fb38d09d6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1fb38d09d6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51929F6-B537-D548-92E1-D6C42442D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D516C21-274A-1B4E-AC7A-D6B46CA06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 charset="0"/>
                <a:ea typeface="HelveticaNeueLT Pro 45 Lt" charset="0"/>
                <a:cs typeface="HelveticaNeueLT Pro 45 Lt" charset="0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9599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FE8884D-4434-454C-9393-8D3F01283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668E601-3942-924B-87E8-FAC0C0403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7587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F46490B-7BBF-034B-A930-7ED55C3B1D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1306EE-DB91-AA45-A3E4-EC439AFA1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1227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E688620-BEB5-8543-BB02-431198D28E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EAE5166-F21E-A442-89B4-115F76C2A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54552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4FAD3D9-3F90-5747-9048-52022936D0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409D331-327A-8D4B-A9B2-9F14A179C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8595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E26979D-5C11-7A44-8BA4-8A16F9520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AA2DDA6-4DF0-7B4A-BDC3-9FF19FFAE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404336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B5D5BAE-9D4F-354E-AB28-550007F73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14FA941-0CEB-AF41-B9B1-0D397CD6D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45498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362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6353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9124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3545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1DB1DF7-F625-C84B-AF08-070B54CD5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6A6192B-B1A5-E04D-B202-B2ECB1BA4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939479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61428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760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CC090B1-9E4F-1B43-8E08-C352604C7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B931E79-EBC0-414A-993D-12FC8C5EA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652440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EF39579-4F26-FE42-A413-01D9AF337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E6EC886-893E-D145-A31C-62EE4948E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6040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1CBF84E-DE5B-EA49-BFFE-6197EF899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F9E2042-696B-FE40-B360-B8A20F9F6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808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EBEBCEF-3AD6-D940-8B22-CE6ED0065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8616F1E-D717-DF45-89A3-0347A369D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54187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759BF50-BC41-754C-941A-D0E1F40A7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391E833-A999-6046-9E8D-2E526FB6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338746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FAF1E5D-522A-8649-B17E-2C88B90385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F895D08-86DA-6A43-B570-0D11E973D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6908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0CC3647-E027-5840-8E70-E6CEEE4BE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C3F35F2-C601-654B-ACDF-5915A12E7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5505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>
            <a:extLst>
              <a:ext uri="{FF2B5EF4-FFF2-40B4-BE49-F238E27FC236}">
                <a16:creationId xmlns:a16="http://schemas.microsoft.com/office/drawing/2014/main" id="{ACA80820-4ACB-D042-9327-63C4B831CF0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735D39C-3263-1A40-A078-2ED76987A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de-DE" alt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08431CAE-234F-BA43-9777-1769DBE0E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de-DE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F2F27880-9AD2-A947-A67E-17CB229A05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19" r:id="rId1"/>
    <p:sldLayoutId id="2147485320" r:id="rId2"/>
    <p:sldLayoutId id="2147485321" r:id="rId3"/>
    <p:sldLayoutId id="2147485322" r:id="rId4"/>
    <p:sldLayoutId id="2147485323" r:id="rId5"/>
    <p:sldLayoutId id="2147485324" r:id="rId6"/>
    <p:sldLayoutId id="2147485325" r:id="rId7"/>
    <p:sldLayoutId id="2147485326" r:id="rId8"/>
    <p:sldLayoutId id="2147485327" r:id="rId9"/>
    <p:sldLayoutId id="2147485328" r:id="rId10"/>
    <p:sldLayoutId id="2147485329" r:id="rId11"/>
    <p:sldLayoutId id="2147485330" r:id="rId12"/>
    <p:sldLayoutId id="2147485331" r:id="rId13"/>
    <p:sldLayoutId id="2147485332" r:id="rId14"/>
    <p:sldLayoutId id="2147485333" r:id="rId15"/>
    <p:sldLayoutId id="2147485313" r:id="rId16"/>
    <p:sldLayoutId id="2147485314" r:id="rId17"/>
    <p:sldLayoutId id="2147485315" r:id="rId18"/>
  </p:sldLayoutIdLst>
  <p:transition/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panose="020B0604020202020204" pitchFamily="34" charset="0"/>
        <a:buChar char="•"/>
        <a:defRPr sz="22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pitchFamily="2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pitchFamily="2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pitchFamily="2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80FA916-EBB2-1E4F-B6FB-4CBD2BF1B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title style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3D66DF2-CE0C-EE45-B0F3-58EC27374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Click to edit Master text styles</a:t>
            </a:r>
          </a:p>
          <a:p>
            <a:pPr lvl="1"/>
            <a:r>
              <a:rPr lang="de-DE" altLang="en-US"/>
              <a:t>Second level</a:t>
            </a:r>
          </a:p>
          <a:p>
            <a:pPr lvl="2"/>
            <a:r>
              <a:rPr lang="de-DE" altLang="en-US"/>
              <a:t>Third level</a:t>
            </a:r>
          </a:p>
          <a:p>
            <a:pPr lvl="3"/>
            <a:r>
              <a:rPr lang="de-DE" altLang="en-US"/>
              <a:t>Fourth level</a:t>
            </a:r>
          </a:p>
          <a:p>
            <a:pPr lvl="4"/>
            <a:r>
              <a:rPr lang="de-DE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6" r:id="rId1"/>
    <p:sldLayoutId id="2147485317" r:id="rId2"/>
    <p:sldLayoutId id="2147485318" r:id="rId3"/>
  </p:sldLayoutIdLst>
  <p:transition/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2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2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2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2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docs/guide-go-evidence-cod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go-ca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QuickGO/" TargetMode="External"/><Relationship Id="rId2" Type="http://schemas.openxmlformats.org/officeDocument/2006/relationships/hyperlink" Target="http://current.geneontology.org/products/pages/downloads.html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amigo.geneontology.org/amigo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ebi.ac.uk/QuickGO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amigo.geneontology.org/amigo" TargetMode="External"/><Relationship Id="rId5" Type="http://schemas.openxmlformats.org/officeDocument/2006/relationships/hyperlink" Target="https://www.ebi.ac.uk/training/online/courses/goa-and-quickgo-quick-tour/#vf-tabs__section--gettingstarted" TargetMode="External"/><Relationship Id="rId4" Type="http://schemas.openxmlformats.org/officeDocument/2006/relationships/hyperlink" Target="https://www.ebi.ac.uk/training/events/quickgo-gene-ontology-an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o.princeton.edu/cgi-bin/GOTermFind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biit.cs.ut.ee/gprofiler/gos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alliancegenome.org/gene/HGNC:11998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go.princeton.edu/cgi-bin/GOTermMapper" TargetMode="External"/><Relationship Id="rId2" Type="http://schemas.openxmlformats.org/officeDocument/2006/relationships/hyperlink" Target="http://geneontology.org/docs/download-ontology/#subsets" TargetMode="Externa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docs/faq/" TargetMode="External"/><Relationship Id="rId7" Type="http://schemas.openxmlformats.org/officeDocument/2006/relationships/hyperlink" Target="http://sparql.geneontology.org/" TargetMode="External"/><Relationship Id="rId2" Type="http://schemas.openxmlformats.org/officeDocument/2006/relationships/hyperlink" Target="http://help.geneontology.org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api.geneontology.org/api" TargetMode="External"/><Relationship Id="rId5" Type="http://schemas.openxmlformats.org/officeDocument/2006/relationships/hyperlink" Target="https://github.com/geneontology" TargetMode="External"/><Relationship Id="rId4" Type="http://schemas.openxmlformats.org/officeDocument/2006/relationships/hyperlink" Target="http://geneontology.org/search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" TargetMode="External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geneontology.org/docs/faq/#how-do-i-annotate-a-novel-genome-with-go-annotations" TargetMode="External"/><Relationship Id="rId5" Type="http://schemas.openxmlformats.org/officeDocument/2006/relationships/hyperlink" Target="http://geneontology.org/docs/guide-go-evidence-codes/" TargetMode="External"/><Relationship Id="rId4" Type="http://schemas.openxmlformats.org/officeDocument/2006/relationships/hyperlink" Target="https://www.ebi.ac.uk/GOA/InterPro2G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Gene Ontology tools and resources</a:t>
            </a:r>
            <a:br>
              <a:rPr lang="en-US" dirty="0"/>
            </a:br>
            <a:r>
              <a:rPr lang="en-US"/>
              <a:t>Antonia Lock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530929"/>
            <a:ext cx="10871200" cy="355962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Objectives</a:t>
            </a:r>
          </a:p>
          <a:p>
            <a:r>
              <a:rPr lang="en-GB" dirty="0"/>
              <a:t>To explain </a:t>
            </a:r>
          </a:p>
          <a:p>
            <a:pPr lvl="1"/>
            <a:r>
              <a:rPr lang="en-GB" dirty="0"/>
              <a:t>What the Gene Ontology (GO) is and its limitations</a:t>
            </a:r>
          </a:p>
          <a:p>
            <a:pPr lvl="1"/>
            <a:r>
              <a:rPr lang="en-GB" dirty="0"/>
              <a:t>Where GO annotations come from</a:t>
            </a:r>
          </a:p>
          <a:p>
            <a:pPr lvl="1"/>
            <a:r>
              <a:rPr lang="en-GB" dirty="0"/>
              <a:t>How it is accessed</a:t>
            </a:r>
          </a:p>
          <a:p>
            <a:pPr lvl="1"/>
            <a:r>
              <a:rPr lang="en-GB" dirty="0"/>
              <a:t>How it is used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511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 txBox="1">
            <a:spLocks noGrp="1"/>
          </p:cNvSpPr>
          <p:nvPr>
            <p:ph type="title"/>
          </p:nvPr>
        </p:nvSpPr>
        <p:spPr>
          <a:xfrm>
            <a:off x="748908" y="98944"/>
            <a:ext cx="10871200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Ontologies</a:t>
            </a:r>
            <a:endParaRPr dirty="0"/>
          </a:p>
        </p:txBody>
      </p:sp>
      <p:sp>
        <p:nvSpPr>
          <p:cNvPr id="7" name="Google Shape;659;p67">
            <a:extLst>
              <a:ext uri="{FF2B5EF4-FFF2-40B4-BE49-F238E27FC236}">
                <a16:creationId xmlns:a16="http://schemas.microsoft.com/office/drawing/2014/main" id="{1FEE9703-ADB6-B506-23D8-A36C2529D1A8}"/>
              </a:ext>
            </a:extLst>
          </p:cNvPr>
          <p:cNvSpPr txBox="1">
            <a:spLocks/>
          </p:cNvSpPr>
          <p:nvPr/>
        </p:nvSpPr>
        <p:spPr>
          <a:xfrm>
            <a:off x="32020" y="1337959"/>
            <a:ext cx="12159980" cy="297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78355" lvl="1" indent="0">
              <a:spcBef>
                <a:spcPts val="0"/>
              </a:spcBef>
              <a:buNone/>
            </a:pPr>
            <a:endParaRPr lang="en-GB" sz="2400" dirty="0"/>
          </a:p>
          <a:p>
            <a:pPr marL="185738" lvl="2" indent="-30163">
              <a:spcBef>
                <a:spcPts val="0"/>
              </a:spcBef>
              <a:buFont typeface="Arial"/>
              <a:buChar char="○"/>
            </a:pPr>
            <a:r>
              <a:rPr lang="en-GB" sz="2400" b="1" dirty="0"/>
              <a:t>Help us build standards for terms used in a particular domain</a:t>
            </a:r>
          </a:p>
          <a:p>
            <a:pPr marL="185738" lvl="2" indent="-30163">
              <a:spcBef>
                <a:spcPts val="0"/>
              </a:spcBef>
              <a:buFont typeface="Arial"/>
              <a:buChar char="○"/>
            </a:pPr>
            <a:endParaRPr lang="en-GB" sz="2400" dirty="0"/>
          </a:p>
          <a:p>
            <a:pPr marL="185738" lvl="2" indent="-30163">
              <a:spcBef>
                <a:spcPts val="0"/>
              </a:spcBef>
              <a:buFont typeface="Arial"/>
              <a:buChar char="○"/>
            </a:pPr>
            <a:r>
              <a:rPr lang="en-GB" sz="2400" dirty="0"/>
              <a:t>Consists of several parts:</a:t>
            </a:r>
          </a:p>
          <a:p>
            <a:pPr marL="1193770" lvl="2" indent="-351358">
              <a:spcBef>
                <a:spcPts val="0"/>
              </a:spcBef>
              <a:buFont typeface="Arial"/>
              <a:buChar char="○"/>
            </a:pPr>
            <a:r>
              <a:rPr lang="en-GB" sz="2400" dirty="0"/>
              <a:t>Classes / entities / terms</a:t>
            </a:r>
          </a:p>
          <a:p>
            <a:pPr marL="1193770" lvl="2" indent="-351358">
              <a:spcBef>
                <a:spcPts val="0"/>
              </a:spcBef>
              <a:buFont typeface="Arial"/>
              <a:buChar char="○"/>
            </a:pPr>
            <a:r>
              <a:rPr lang="en-GB" sz="2400" dirty="0"/>
              <a:t>Metadata</a:t>
            </a:r>
          </a:p>
          <a:p>
            <a:pPr marL="1193770" lvl="2" indent="-351358">
              <a:spcBef>
                <a:spcPts val="0"/>
              </a:spcBef>
              <a:buFont typeface="Arial"/>
              <a:buChar char="○"/>
            </a:pPr>
            <a:r>
              <a:rPr lang="en-GB" sz="2400" dirty="0"/>
              <a:t>Relationships</a:t>
            </a:r>
          </a:p>
          <a:p>
            <a:pPr marL="1193770" lvl="2" indent="-351358">
              <a:spcBef>
                <a:spcPts val="0"/>
              </a:spcBef>
              <a:buFont typeface="Arial"/>
              <a:buChar char="○"/>
            </a:pPr>
            <a:r>
              <a:rPr lang="en-GB" sz="2400" dirty="0">
                <a:solidFill>
                  <a:srgbClr val="FF0000"/>
                </a:solidFill>
              </a:rPr>
              <a:t>File formats</a:t>
            </a:r>
          </a:p>
          <a:p>
            <a:pPr marL="1193770" lvl="2" indent="-351358">
              <a:spcBef>
                <a:spcPts val="0"/>
              </a:spcBef>
              <a:buFont typeface="Arial"/>
              <a:buChar char="○"/>
            </a:pPr>
            <a:r>
              <a:rPr lang="en-GB" sz="2400" dirty="0">
                <a:solidFill>
                  <a:srgbClr val="FF0000"/>
                </a:solidFill>
              </a:rPr>
              <a:t>Axioms</a:t>
            </a:r>
          </a:p>
          <a:p>
            <a:pPr lvl="1">
              <a:spcBef>
                <a:spcPts val="0"/>
              </a:spcBef>
              <a:buFont typeface="Arial"/>
              <a:buChar char="●"/>
            </a:pPr>
            <a:endParaRPr lang="en-GB" sz="1600" i="1" dirty="0"/>
          </a:p>
          <a:p>
            <a:pPr indent="0">
              <a:buNone/>
            </a:pPr>
            <a:endParaRPr lang="en-GB" sz="2133" dirty="0"/>
          </a:p>
        </p:txBody>
      </p:sp>
    </p:spTree>
    <p:extLst>
      <p:ext uri="{BB962C8B-B14F-4D97-AF65-F5344CB8AC3E}">
        <p14:creationId xmlns:p14="http://schemas.microsoft.com/office/powerpoint/2010/main" val="5049856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Ontology parts: Classes </a:t>
            </a:r>
            <a:endParaRPr dirty="0"/>
          </a:p>
        </p:txBody>
      </p:sp>
      <p:sp>
        <p:nvSpPr>
          <p:cNvPr id="671" name="Google Shape;671;p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/>
              <a:t>Basic unit within an ontology, representing things within a domain</a:t>
            </a:r>
            <a:endParaRPr dirty="0"/>
          </a:p>
          <a:p>
            <a:pPr marL="1219170" lvl="1" indent="-448722">
              <a:spcBef>
                <a:spcPts val="533"/>
              </a:spcBef>
              <a:spcAft>
                <a:spcPts val="0"/>
              </a:spcAft>
              <a:buSzPts val="1700"/>
            </a:pPr>
            <a:r>
              <a:rPr lang="en-GB" dirty="0" err="1"/>
              <a:t>Eg.</a:t>
            </a:r>
            <a:r>
              <a:rPr lang="en-GB" dirty="0"/>
              <a:t> endocytosis, hydrogen peroxide, fragile X syndrome</a:t>
            </a:r>
            <a:endParaRPr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/>
              <a:t>Associated with </a:t>
            </a:r>
            <a:r>
              <a:rPr lang="en-GB" b="1" dirty="0"/>
              <a:t>stable</a:t>
            </a:r>
            <a:r>
              <a:rPr lang="en-GB" dirty="0"/>
              <a:t> and </a:t>
            </a:r>
            <a:r>
              <a:rPr lang="en-GB" b="1" dirty="0"/>
              <a:t>semantics-free </a:t>
            </a:r>
            <a:r>
              <a:rPr lang="en-GB" dirty="0"/>
              <a:t>identifiers to promote stability even though ontology representation may change with new scientific knowledge </a:t>
            </a:r>
            <a:endParaRPr dirty="0"/>
          </a:p>
          <a:p>
            <a:pPr marL="1219170" lvl="1" indent="-448722">
              <a:spcBef>
                <a:spcPts val="533"/>
              </a:spcBef>
              <a:spcAft>
                <a:spcPts val="0"/>
              </a:spcAft>
              <a:buSzPts val="1700"/>
            </a:pPr>
            <a:r>
              <a:rPr lang="en-GB" dirty="0"/>
              <a:t>e.g. GO:0006897, CHEBI:16240 and MONDO:0010383 or OMIM:300624 or DOID:14261)</a:t>
            </a:r>
            <a:endParaRPr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/>
              <a:t>Classes may be </a:t>
            </a:r>
            <a:r>
              <a:rPr lang="en-GB" b="1" dirty="0"/>
              <a:t>merged </a:t>
            </a:r>
            <a:endParaRPr dirty="0"/>
          </a:p>
          <a:p>
            <a:pPr marL="887397" lvl="1" indent="-440256">
              <a:spcBef>
                <a:spcPts val="400"/>
              </a:spcBef>
              <a:spcAft>
                <a:spcPts val="0"/>
              </a:spcAft>
              <a:buSzPts val="1600"/>
            </a:pPr>
            <a:r>
              <a:rPr lang="en-GB" dirty="0"/>
              <a:t>Alternate IDs maintained as secondary identifiers</a:t>
            </a:r>
            <a:endParaRPr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/>
              <a:t>Classes may be </a:t>
            </a:r>
            <a:r>
              <a:rPr lang="en-GB" b="1" dirty="0"/>
              <a:t>obsoleted </a:t>
            </a:r>
            <a:endParaRPr dirty="0"/>
          </a:p>
          <a:p>
            <a:pPr marL="1219170" lvl="1" indent="-448722">
              <a:spcBef>
                <a:spcPts val="533"/>
              </a:spcBef>
              <a:spcAft>
                <a:spcPts val="0"/>
              </a:spcAft>
              <a:buSzPts val="1700"/>
            </a:pPr>
            <a:r>
              <a:rPr lang="en-GB" dirty="0"/>
              <a:t>Shouldn’t be used for further annotation, but kept for historical records</a:t>
            </a:r>
            <a:endParaRPr dirty="0"/>
          </a:p>
          <a:p>
            <a:pPr marL="1219170" lvl="1" indent="-448722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GB" dirty="0"/>
              <a:t>Obsolete classes may contain metadata pointing to alternative classes</a:t>
            </a:r>
            <a:endParaRPr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Ontology parts: Metadata</a:t>
            </a:r>
            <a:endParaRPr dirty="0"/>
          </a:p>
        </p:txBody>
      </p:sp>
      <p:sp>
        <p:nvSpPr>
          <p:cNvPr id="682" name="Google Shape;682;p71"/>
          <p:cNvSpPr txBox="1">
            <a:spLocks noGrp="1"/>
          </p:cNvSpPr>
          <p:nvPr>
            <p:ph idx="1"/>
          </p:nvPr>
        </p:nvSpPr>
        <p:spPr>
          <a:xfrm>
            <a:off x="246833" y="928967"/>
            <a:ext cx="5839600" cy="5083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133" dirty="0"/>
              <a:t>Information associated with classes</a:t>
            </a:r>
            <a:endParaRPr sz="2133" dirty="0"/>
          </a:p>
          <a:p>
            <a:pPr marL="609585" indent="-440256">
              <a:spcBef>
                <a:spcPts val="400"/>
              </a:spcBef>
              <a:spcAft>
                <a:spcPts val="0"/>
              </a:spcAft>
              <a:buSzPts val="1600"/>
            </a:pPr>
            <a:endParaRPr lang="en-GB" sz="2133" b="1" dirty="0"/>
          </a:p>
          <a:p>
            <a:pPr marL="169329" indent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GB" sz="2133" b="1" dirty="0"/>
              <a:t>Term definition: </a:t>
            </a:r>
            <a:r>
              <a:rPr lang="en-GB" sz="2133" dirty="0"/>
              <a:t>Both a </a:t>
            </a:r>
            <a:r>
              <a:rPr lang="en-GB" sz="2133" b="1" dirty="0"/>
              <a:t>textual definition </a:t>
            </a:r>
            <a:r>
              <a:rPr lang="en-GB" sz="2133" dirty="0"/>
              <a:t>(aimed primarily at humans) and </a:t>
            </a:r>
            <a:r>
              <a:rPr lang="en-GB" sz="2133" b="1" dirty="0"/>
              <a:t>logical definition</a:t>
            </a:r>
            <a:r>
              <a:rPr lang="en-GB" sz="2133" dirty="0"/>
              <a:t> (aimed primarily at machines)</a:t>
            </a:r>
            <a:endParaRPr lang="en-GB" dirty="0"/>
          </a:p>
          <a:p>
            <a:r>
              <a:rPr lang="en-GB" sz="2133" dirty="0"/>
              <a:t>Curators must always annotate to the term definition, not the term name</a:t>
            </a:r>
            <a:endParaRPr lang="en-GB" sz="2133" b="1" dirty="0"/>
          </a:p>
          <a:p>
            <a:pPr marL="609585" indent="-440256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sz="2133" b="1" dirty="0"/>
              <a:t>Good </a:t>
            </a:r>
            <a:r>
              <a:rPr lang="en-GB" sz="2133" dirty="0"/>
              <a:t>definitions</a:t>
            </a:r>
            <a:r>
              <a:rPr lang="en-GB" sz="2133" b="1" dirty="0"/>
              <a:t> </a:t>
            </a:r>
            <a:r>
              <a:rPr lang="en-GB" sz="2133" dirty="0"/>
              <a:t>are important:</a:t>
            </a:r>
            <a:endParaRPr sz="2133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Promote inter-curator annotation agreement</a:t>
            </a:r>
            <a:endParaRPr sz="1867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Facilitates integration: Allows non-experts and experts in adjacent disciplines to understand unfamiliar terms, enabling use of terms from external ontologies </a:t>
            </a:r>
            <a:endParaRPr sz="1867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Allow ontology developers to use assisting tools such as “reasoners” (more later in “tools”)</a:t>
            </a:r>
            <a:endParaRPr sz="1867" dirty="0"/>
          </a:p>
        </p:txBody>
      </p:sp>
      <p:pic>
        <p:nvPicPr>
          <p:cNvPr id="683" name="Google Shape;683;p71"/>
          <p:cNvPicPr preferRelativeResize="0"/>
          <p:nvPr/>
        </p:nvPicPr>
        <p:blipFill rotWithShape="1">
          <a:blip r:embed="rId3">
            <a:alphaModFix/>
          </a:blip>
          <a:srcRect t="5374"/>
          <a:stretch/>
        </p:blipFill>
        <p:spPr>
          <a:xfrm>
            <a:off x="6314001" y="0"/>
            <a:ext cx="5778500" cy="50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1"/>
          <p:cNvSpPr txBox="1"/>
          <p:nvPr/>
        </p:nvSpPr>
        <p:spPr>
          <a:xfrm>
            <a:off x="7320500" y="5139334"/>
            <a:ext cx="4772000" cy="106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33">
                <a:latin typeface="Helvetica Neue"/>
                <a:ea typeface="Helvetica Neue"/>
                <a:cs typeface="Helvetica Neue"/>
                <a:sym typeface="Helvetica Neue"/>
              </a:rPr>
              <a:t>From C. Mungall’s blog post: OntoTip: Write simple, concise, clear, operational textual definitions</a:t>
            </a:r>
            <a:endParaRPr sz="1333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33">
                <a:latin typeface="Helvetica Neue"/>
                <a:ea typeface="Helvetica Neue"/>
                <a:cs typeface="Helvetica Neue"/>
                <a:sym typeface="Helvetica Neue"/>
              </a:rPr>
              <a:t>https://douroucouli.wordpress.com/2019/07/08/ontotip-write-simple-concise-clear-operational-textual-definitions/</a:t>
            </a:r>
            <a:endParaRPr sz="1333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5"/>
          <p:cNvSpPr txBox="1">
            <a:spLocks noGrp="1"/>
          </p:cNvSpPr>
          <p:nvPr>
            <p:ph type="title"/>
          </p:nvPr>
        </p:nvSpPr>
        <p:spPr>
          <a:xfrm>
            <a:off x="203200" y="304800"/>
            <a:ext cx="10871200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2133" dirty="0">
                <a:solidFill>
                  <a:srgbClr val="595959"/>
                </a:solidFill>
              </a:rPr>
              <a:t>Why is multiple inheritance preferred over single inheritance?</a:t>
            </a:r>
            <a:endParaRPr sz="2133" dirty="0">
              <a:solidFill>
                <a:srgbClr val="595959"/>
              </a:solidFill>
            </a:endParaRPr>
          </a:p>
          <a:p>
            <a:pPr>
              <a:spcBef>
                <a:spcPts val="575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720" name="Google Shape;720;p75"/>
          <p:cNvSpPr txBox="1">
            <a:spLocks noGrp="1"/>
          </p:cNvSpPr>
          <p:nvPr>
            <p:ph type="body" idx="1"/>
          </p:nvPr>
        </p:nvSpPr>
        <p:spPr>
          <a:xfrm>
            <a:off x="329733" y="1253400"/>
            <a:ext cx="5365200" cy="4850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dirty="0">
                <a:solidFill>
                  <a:schemeClr val="dk1"/>
                </a:solidFill>
              </a:rPr>
              <a:t>Classification of </a:t>
            </a:r>
            <a:r>
              <a:rPr lang="en-GB" sz="1867" i="1" dirty="0">
                <a:solidFill>
                  <a:schemeClr val="dk1"/>
                </a:solidFill>
              </a:rPr>
              <a:t>proximal phalanx of middle finger</a:t>
            </a:r>
            <a:r>
              <a:rPr lang="en-GB" sz="1867" dirty="0">
                <a:solidFill>
                  <a:schemeClr val="dk1"/>
                </a:solidFill>
              </a:rPr>
              <a:t> (</a:t>
            </a:r>
            <a:r>
              <a:rPr lang="en-GB" sz="1867" dirty="0" err="1">
                <a:solidFill>
                  <a:schemeClr val="dk1"/>
                </a:solidFill>
              </a:rPr>
              <a:t>PPoMF</a:t>
            </a:r>
            <a:r>
              <a:rPr lang="en-GB" sz="1867" dirty="0">
                <a:solidFill>
                  <a:schemeClr val="dk1"/>
                </a:solidFill>
              </a:rPr>
              <a:t>) 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lang="en-GB" sz="1867" i="1" dirty="0">
                <a:solidFill>
                  <a:schemeClr val="dk1"/>
                </a:solidFill>
              </a:rPr>
              <a:t>is-a</a:t>
            </a:r>
            <a:r>
              <a:rPr lang="en-GB" sz="1867" dirty="0">
                <a:solidFill>
                  <a:schemeClr val="dk1"/>
                </a:solidFill>
              </a:rPr>
              <a:t> links are shown as black arrows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lang="en-GB" sz="1867" dirty="0">
                <a:solidFill>
                  <a:schemeClr val="dk1"/>
                </a:solidFill>
              </a:rPr>
              <a:t>missing is-a relationship indicated with a dashed red line</a:t>
            </a:r>
            <a:endParaRPr sz="1867" dirty="0">
              <a:solidFill>
                <a:schemeClr val="dk1"/>
              </a:solidFill>
            </a:endParaRPr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sz="1867" dirty="0">
              <a:solidFill>
                <a:schemeClr val="dk1"/>
              </a:solidFill>
            </a:endParaRPr>
          </a:p>
          <a:p>
            <a:pPr marL="0" indent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867" dirty="0">
                <a:solidFill>
                  <a:schemeClr val="dk1"/>
                </a:solidFill>
              </a:rPr>
              <a:t>If a phenotype involving the </a:t>
            </a:r>
            <a:r>
              <a:rPr lang="en-GB" sz="1867" i="1" dirty="0">
                <a:solidFill>
                  <a:schemeClr val="dk1"/>
                </a:solidFill>
              </a:rPr>
              <a:t>proximal phalanx of middle finger</a:t>
            </a:r>
            <a:r>
              <a:rPr lang="en-GB" sz="1867" dirty="0">
                <a:solidFill>
                  <a:schemeClr val="dk1"/>
                </a:solidFill>
              </a:rPr>
              <a:t> (</a:t>
            </a:r>
            <a:r>
              <a:rPr lang="en-GB" sz="1867" dirty="0" err="1">
                <a:solidFill>
                  <a:schemeClr val="dk1"/>
                </a:solidFill>
              </a:rPr>
              <a:t>PPoMF</a:t>
            </a:r>
            <a:r>
              <a:rPr lang="en-GB" sz="1867" dirty="0">
                <a:solidFill>
                  <a:schemeClr val="dk1"/>
                </a:solidFill>
              </a:rPr>
              <a:t>) is annotated, and a user queries for </a:t>
            </a:r>
            <a:r>
              <a:rPr lang="en-GB" sz="1867" i="1" dirty="0">
                <a:solidFill>
                  <a:schemeClr val="dk1"/>
                </a:solidFill>
              </a:rPr>
              <a:t>proximal phalanx of [any] finger </a:t>
            </a:r>
            <a:r>
              <a:rPr lang="en-GB" sz="1867" dirty="0">
                <a:solidFill>
                  <a:schemeClr val="dk1"/>
                </a:solidFill>
              </a:rPr>
              <a:t>(</a:t>
            </a:r>
            <a:r>
              <a:rPr lang="en-GB" sz="1867" dirty="0" err="1">
                <a:solidFill>
                  <a:schemeClr val="dk1"/>
                </a:solidFill>
              </a:rPr>
              <a:t>PPoF</a:t>
            </a:r>
            <a:r>
              <a:rPr lang="en-GB" sz="1867" dirty="0">
                <a:solidFill>
                  <a:schemeClr val="dk1"/>
                </a:solidFill>
              </a:rPr>
              <a:t>), </a:t>
            </a:r>
            <a:r>
              <a:rPr lang="en-GB" sz="1867" b="1" dirty="0">
                <a:solidFill>
                  <a:schemeClr val="dk1"/>
                </a:solidFill>
              </a:rPr>
              <a:t>the user will not get the expected results</a:t>
            </a:r>
            <a:r>
              <a:rPr lang="en-GB" sz="1867" dirty="0">
                <a:solidFill>
                  <a:schemeClr val="dk1"/>
                </a:solidFill>
              </a:rPr>
              <a:t>. </a:t>
            </a:r>
            <a:endParaRPr sz="1867" dirty="0">
              <a:solidFill>
                <a:schemeClr val="dk1"/>
              </a:solidFill>
            </a:endParaRPr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sz="1867" dirty="0">
              <a:solidFill>
                <a:schemeClr val="dk1"/>
              </a:solidFill>
            </a:endParaRPr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 dirty="0">
                <a:solidFill>
                  <a:schemeClr val="dk1"/>
                </a:solidFill>
              </a:rPr>
              <a:t>The missing relationship is from a single-inheritance ontology - the missing relationship is</a:t>
            </a:r>
            <a:r>
              <a:rPr lang="en-GB" sz="1867" dirty="0">
                <a:solidFill>
                  <a:schemeClr val="dk1"/>
                </a:solidFill>
              </a:rPr>
              <a:t> </a:t>
            </a:r>
            <a:r>
              <a:rPr lang="en-GB" sz="1867" b="1" dirty="0">
                <a:solidFill>
                  <a:schemeClr val="dk1"/>
                </a:solidFill>
              </a:rPr>
              <a:t>by design</a:t>
            </a:r>
            <a:r>
              <a:rPr lang="en-GB" sz="1867" dirty="0">
                <a:solidFill>
                  <a:schemeClr val="dk1"/>
                </a:solidFill>
              </a:rPr>
              <a:t>.</a:t>
            </a:r>
            <a:endParaRPr sz="1867" dirty="0">
              <a:solidFill>
                <a:schemeClr val="dk1"/>
              </a:solidFill>
            </a:endParaRPr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sz="14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416" y="1066801"/>
            <a:ext cx="6009384" cy="37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5"/>
          <p:cNvSpPr txBox="1"/>
          <p:nvPr/>
        </p:nvSpPr>
        <p:spPr>
          <a:xfrm>
            <a:off x="5474179" y="5626801"/>
            <a:ext cx="54276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latin typeface="Helvetica Neue"/>
                <a:ea typeface="Helvetica Neue"/>
                <a:cs typeface="Helvetica Neue"/>
                <a:sym typeface="Helvetica Neue"/>
              </a:rPr>
              <a:t>Example from C. </a:t>
            </a:r>
            <a:r>
              <a:rPr lang="en-GB" sz="1600" dirty="0" err="1">
                <a:latin typeface="Helvetica Neue"/>
                <a:ea typeface="Helvetica Neue"/>
                <a:cs typeface="Helvetica Neue"/>
                <a:sym typeface="Helvetica Neue"/>
              </a:rPr>
              <a:t>Mungall’s</a:t>
            </a:r>
            <a:r>
              <a:rPr lang="en-GB" sz="1600" dirty="0">
                <a:latin typeface="Helvetica Neue"/>
                <a:ea typeface="Helvetica Neue"/>
                <a:cs typeface="Helvetica Neue"/>
                <a:sym typeface="Helvetica Neue"/>
              </a:rPr>
              <a:t> blog post “</a:t>
            </a:r>
            <a:r>
              <a:rPr lang="en-GB" sz="1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Single-inheritance principle considered dangerous</a:t>
            </a:r>
            <a:r>
              <a:rPr lang="en-GB" sz="1600" dirty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latin typeface="Helvetica Neue"/>
                <a:ea typeface="Helvetica Neue"/>
                <a:cs typeface="Helvetica Neue"/>
                <a:sym typeface="Helvetica Neue"/>
              </a:rPr>
              <a:t>https://douroucouli.wordpress.com/2019/05/10/ontotip-single-inheritance-principle-considered-dangerous/</a:t>
            </a:r>
            <a:endParaRPr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Ontology parts: Metadata</a:t>
            </a:r>
            <a:endParaRPr dirty="0"/>
          </a:p>
        </p:txBody>
      </p:sp>
      <p:sp>
        <p:nvSpPr>
          <p:cNvPr id="690" name="Google Shape;690;p72"/>
          <p:cNvSpPr txBox="1">
            <a:spLocks noGrp="1"/>
          </p:cNvSpPr>
          <p:nvPr>
            <p:ph idx="1"/>
          </p:nvPr>
        </p:nvSpPr>
        <p:spPr>
          <a:xfrm>
            <a:off x="246833" y="928967"/>
            <a:ext cx="5839600" cy="5083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133" dirty="0"/>
              <a:t>Information associated with classes</a:t>
            </a:r>
            <a:endParaRPr sz="2133" dirty="0"/>
          </a:p>
          <a:p>
            <a:pPr marL="609585" indent="-440256">
              <a:spcBef>
                <a:spcPts val="400"/>
              </a:spcBef>
              <a:spcAft>
                <a:spcPts val="0"/>
              </a:spcAft>
              <a:buSzPts val="1600"/>
            </a:pPr>
            <a:endParaRPr lang="en-GB" sz="2133" b="1" dirty="0"/>
          </a:p>
          <a:p>
            <a:pPr marL="609585" indent="-440256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sz="2133" b="1" dirty="0"/>
              <a:t>Secondary IDs:</a:t>
            </a:r>
            <a:r>
              <a:rPr lang="en-GB" sz="2133" dirty="0"/>
              <a:t> resulting from term merges), obsoletion flags, synonyms, cross-references to alternative databases </a:t>
            </a:r>
            <a:endParaRPr sz="2133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/>
              <a:t>Synonyms come in different types, e.g. exact, related, narrow</a:t>
            </a:r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/>
              <a:t>Different ontologies might cross-reference other ontologies for different reasons!</a:t>
            </a:r>
          </a:p>
          <a:p>
            <a:pPr lvl="1" indent="-423323">
              <a:spcBef>
                <a:spcPts val="0"/>
              </a:spcBef>
              <a:buSzPts val="1400"/>
            </a:pPr>
            <a:r>
              <a:rPr lang="en-GB" sz="1867" dirty="0"/>
              <a:t>e.g. GO cross-references EC and Rhea and links to publications supporting the existence of the class, other ontologies may cross-reference chemical compounds participating in a reaction)</a:t>
            </a:r>
          </a:p>
          <a:p>
            <a:pPr marL="609585" indent="-440256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sz="2133" dirty="0"/>
              <a:t>May contain </a:t>
            </a:r>
            <a:r>
              <a:rPr lang="en-GB" sz="2133" b="1" dirty="0"/>
              <a:t>comments </a:t>
            </a:r>
            <a:r>
              <a:rPr lang="en-GB" sz="2133" dirty="0"/>
              <a:t>and examples of intended usage</a:t>
            </a:r>
            <a:endParaRPr sz="2133" dirty="0"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563" y="3378080"/>
            <a:ext cx="5839437" cy="278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2"/>
          <p:cNvPicPr preferRelativeResize="0"/>
          <p:nvPr/>
        </p:nvPicPr>
        <p:blipFill rotWithShape="1">
          <a:blip r:embed="rId4">
            <a:alphaModFix/>
          </a:blip>
          <a:srcRect t="4095"/>
          <a:stretch/>
        </p:blipFill>
        <p:spPr>
          <a:xfrm>
            <a:off x="6261101" y="-9534"/>
            <a:ext cx="5930900" cy="2902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3"/>
          <p:cNvSpPr txBox="1"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Ontology parts: Relationships</a:t>
            </a:r>
            <a:endParaRPr dirty="0"/>
          </a:p>
        </p:txBody>
      </p:sp>
      <p:sp>
        <p:nvSpPr>
          <p:cNvPr id="698" name="Google Shape;698;p73"/>
          <p:cNvSpPr txBox="1">
            <a:spLocks noGrp="1"/>
          </p:cNvSpPr>
          <p:nvPr>
            <p:ph type="body" idx="1"/>
          </p:nvPr>
        </p:nvSpPr>
        <p:spPr>
          <a:xfrm>
            <a:off x="711200" y="1219200"/>
            <a:ext cx="7634400" cy="48608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200" dirty="0"/>
              <a:t>Classes are arranged in a </a:t>
            </a:r>
            <a:r>
              <a:rPr lang="en-GB" sz="2200" b="1" dirty="0"/>
              <a:t>hierarchy </a:t>
            </a:r>
            <a:r>
              <a:rPr lang="en-GB" sz="2200" dirty="0"/>
              <a:t>from general to specific</a:t>
            </a:r>
            <a:endParaRPr sz="2200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200" dirty="0"/>
              <a:t>Relations between classes provide structure to the ontology</a:t>
            </a:r>
          </a:p>
          <a:p>
            <a:pPr marL="380990" indent="-380990"/>
            <a:r>
              <a:rPr lang="en-GB" sz="2200" dirty="0"/>
              <a:t>Broad </a:t>
            </a:r>
            <a:r>
              <a:rPr lang="en-GB" sz="2200" b="1" i="1" dirty="0"/>
              <a:t>general/ancestor/parent </a:t>
            </a:r>
            <a:r>
              <a:rPr lang="en-GB" sz="2200" dirty="0"/>
              <a:t>terms give rise to </a:t>
            </a:r>
            <a:r>
              <a:rPr lang="en-GB" sz="2200" b="1" i="1" dirty="0"/>
              <a:t>specific/descendant/child </a:t>
            </a:r>
            <a:r>
              <a:rPr lang="en-GB" sz="2200" dirty="0"/>
              <a:t>terms</a:t>
            </a:r>
            <a:endParaRPr sz="2200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200" dirty="0"/>
              <a:t>Important since relationships within the ontology enable transitive </a:t>
            </a:r>
            <a:r>
              <a:rPr lang="en-GB" sz="2200" b="1" dirty="0"/>
              <a:t>inheritance of annotations </a:t>
            </a:r>
            <a:endParaRPr sz="2200" b="1" dirty="0"/>
          </a:p>
          <a:p>
            <a:pPr marL="380990" indent="-380990"/>
            <a:r>
              <a:rPr lang="en-GB" sz="2200" dirty="0"/>
              <a:t>I.e. when annotating to a more specific class, the annotated feature (such as a protein, or a drug) is automatically annotated to all the more general classes</a:t>
            </a:r>
          </a:p>
          <a:p>
            <a:pPr marL="380990" indent="-380990"/>
            <a:r>
              <a:rPr lang="en-GB" sz="2200" dirty="0"/>
              <a:t> A search to a parent term can retrieve all children </a:t>
            </a:r>
          </a:p>
          <a:p>
            <a:pPr marL="380990" indent="-380990"/>
            <a:r>
              <a:rPr lang="en-GB" sz="2200" dirty="0"/>
              <a:t>Every possible path from a term back to the root node must be accurate, or the ontology must be revised</a:t>
            </a:r>
            <a:endParaRPr sz="2200" dirty="0"/>
          </a:p>
        </p:txBody>
      </p:sp>
      <p:pic>
        <p:nvPicPr>
          <p:cNvPr id="699" name="Google Shape;6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062" y="400067"/>
            <a:ext cx="1625300" cy="557466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3"/>
          <p:cNvSpPr txBox="1">
            <a:spLocks noGrp="1"/>
          </p:cNvSpPr>
          <p:nvPr>
            <p:ph type="body" idx="1"/>
          </p:nvPr>
        </p:nvSpPr>
        <p:spPr>
          <a:xfrm>
            <a:off x="11153800" y="851000"/>
            <a:ext cx="984400" cy="495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/>
              <a:t>general</a:t>
            </a:r>
            <a:endParaRPr sz="1867" b="1"/>
          </a:p>
        </p:txBody>
      </p:sp>
      <p:sp>
        <p:nvSpPr>
          <p:cNvPr id="701" name="Google Shape;701;p73"/>
          <p:cNvSpPr txBox="1">
            <a:spLocks noGrp="1"/>
          </p:cNvSpPr>
          <p:nvPr>
            <p:ph type="body" idx="1"/>
          </p:nvPr>
        </p:nvSpPr>
        <p:spPr>
          <a:xfrm>
            <a:off x="11207800" y="5111800"/>
            <a:ext cx="1079600" cy="495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/>
              <a:t>specific</a:t>
            </a:r>
            <a:endParaRPr sz="1867" b="1"/>
          </a:p>
        </p:txBody>
      </p:sp>
      <p:sp>
        <p:nvSpPr>
          <p:cNvPr id="702" name="Google Shape;702;p73"/>
          <p:cNvSpPr/>
          <p:nvPr/>
        </p:nvSpPr>
        <p:spPr>
          <a:xfrm flipH="1">
            <a:off x="11582800" y="1219200"/>
            <a:ext cx="101200" cy="3892800"/>
          </a:xfrm>
          <a:prstGeom prst="upDownArrow">
            <a:avLst>
              <a:gd name="adj1" fmla="val 22018"/>
              <a:gd name="adj2" fmla="val 144934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>
            <a:spLocks noGrp="1"/>
          </p:cNvSpPr>
          <p:nvPr>
            <p:ph type="title"/>
          </p:nvPr>
        </p:nvSpPr>
        <p:spPr>
          <a:xfrm>
            <a:off x="163397" y="304800"/>
            <a:ext cx="11419003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Ontology parts: Relationships &amp; ontology structure</a:t>
            </a:r>
            <a:endParaRPr dirty="0"/>
          </a:p>
        </p:txBody>
      </p:sp>
      <p:sp>
        <p:nvSpPr>
          <p:cNvPr id="708" name="Google Shape;708;p74"/>
          <p:cNvSpPr txBox="1">
            <a:spLocks noGrp="1"/>
          </p:cNvSpPr>
          <p:nvPr>
            <p:ph type="body" idx="1"/>
          </p:nvPr>
        </p:nvSpPr>
        <p:spPr>
          <a:xfrm>
            <a:off x="711200" y="928967"/>
            <a:ext cx="11093600" cy="1565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/>
              <a:t>Relationships link together terms in the ontology</a:t>
            </a:r>
            <a:endParaRPr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133"/>
              <a:t>Ontologies can take on a simple tree structure (</a:t>
            </a:r>
            <a:r>
              <a:rPr lang="en-GB" sz="2133" b="1"/>
              <a:t>hierarchy</a:t>
            </a:r>
            <a:r>
              <a:rPr lang="en-GB" sz="2133"/>
              <a:t>) </a:t>
            </a:r>
            <a:endParaRPr sz="2133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133"/>
              <a:t>Most bio-ontologies are structured as more complex </a:t>
            </a:r>
            <a:r>
              <a:rPr lang="en-GB" sz="2133" b="1"/>
              <a:t>directed acyclic graphs </a:t>
            </a:r>
            <a:r>
              <a:rPr lang="en-GB" sz="2133"/>
              <a:t>(DAGs)</a:t>
            </a:r>
            <a:endParaRPr sz="2133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sz="2133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sz="2133"/>
          </a:p>
        </p:txBody>
      </p:sp>
      <p:pic>
        <p:nvPicPr>
          <p:cNvPr id="709" name="Google Shape;709;p74"/>
          <p:cNvPicPr preferRelativeResize="0"/>
          <p:nvPr/>
        </p:nvPicPr>
        <p:blipFill rotWithShape="1">
          <a:blip r:embed="rId3">
            <a:alphaModFix/>
          </a:blip>
          <a:srcRect l="6053" t="58621" r="63990"/>
          <a:stretch/>
        </p:blipFill>
        <p:spPr>
          <a:xfrm>
            <a:off x="922334" y="4086234"/>
            <a:ext cx="2857501" cy="208183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4"/>
          <p:cNvSpPr txBox="1">
            <a:spLocks noGrp="1"/>
          </p:cNvSpPr>
          <p:nvPr>
            <p:ph type="body" idx="1"/>
          </p:nvPr>
        </p:nvSpPr>
        <p:spPr>
          <a:xfrm>
            <a:off x="457200" y="2200133"/>
            <a:ext cx="4203600" cy="6924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Hierarchy</a:t>
            </a:r>
            <a:endParaRPr lang="en-GB" sz="21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en-GB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Parent: one to many children</a:t>
            </a:r>
          </a:p>
          <a:p>
            <a:pPr marL="609585" indent="-440256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GB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Child: only one parent</a:t>
            </a:r>
            <a:endParaRPr sz="21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44025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GB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Relationship: </a:t>
            </a:r>
            <a:r>
              <a:rPr lang="en-GB" sz="2133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endParaRPr sz="2133" b="1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74"/>
          <p:cNvSpPr txBox="1">
            <a:spLocks noGrp="1"/>
          </p:cNvSpPr>
          <p:nvPr>
            <p:ph type="body" idx="1"/>
          </p:nvPr>
        </p:nvSpPr>
        <p:spPr>
          <a:xfrm>
            <a:off x="7162800" y="2177900"/>
            <a:ext cx="4134000" cy="6924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DAG</a:t>
            </a:r>
            <a:endParaRPr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440256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to many each direction</a:t>
            </a:r>
            <a:endParaRPr sz="21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44025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GB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relationship types</a:t>
            </a:r>
          </a:p>
          <a:p>
            <a:pPr>
              <a:spcBef>
                <a:spcPts val="0"/>
              </a:spcBef>
              <a:buClr>
                <a:srgbClr val="000000"/>
              </a:buClr>
              <a:buFont typeface="Arial"/>
              <a:buChar char="-"/>
            </a:pPr>
            <a:r>
              <a:rPr lang="en-GB" sz="21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circles</a:t>
            </a:r>
            <a:endParaRPr lang="en-GB" sz="2133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74"/>
          <p:cNvPicPr preferRelativeResize="0"/>
          <p:nvPr/>
        </p:nvPicPr>
        <p:blipFill rotWithShape="1">
          <a:blip r:embed="rId3">
            <a:alphaModFix/>
          </a:blip>
          <a:srcRect l="69092" t="58621"/>
          <a:stretch/>
        </p:blipFill>
        <p:spPr>
          <a:xfrm>
            <a:off x="7450132" y="4054501"/>
            <a:ext cx="2948299" cy="208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6"/>
          <p:cNvSpPr txBox="1">
            <a:spLocks noGrp="1"/>
          </p:cNvSpPr>
          <p:nvPr>
            <p:ph type="title"/>
          </p:nvPr>
        </p:nvSpPr>
        <p:spPr>
          <a:xfrm>
            <a:off x="711200" y="304800"/>
            <a:ext cx="10871200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Ontology parts: Relationships</a:t>
            </a:r>
            <a:endParaRPr dirty="0"/>
          </a:p>
        </p:txBody>
      </p:sp>
      <p:sp>
        <p:nvSpPr>
          <p:cNvPr id="728" name="Google Shape;728;p76"/>
          <p:cNvSpPr txBox="1">
            <a:spLocks noGrp="1"/>
          </p:cNvSpPr>
          <p:nvPr>
            <p:ph type="body" idx="1"/>
          </p:nvPr>
        </p:nvSpPr>
        <p:spPr>
          <a:xfrm>
            <a:off x="711200" y="1219200"/>
            <a:ext cx="10871200" cy="4351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dirty="0"/>
              <a:t>Relationships common to many ontologies</a:t>
            </a:r>
            <a:endParaRPr dirty="0"/>
          </a:p>
          <a:p>
            <a:pPr marL="609585" indent="-440256">
              <a:spcBef>
                <a:spcPts val="400"/>
              </a:spcBef>
              <a:spcAft>
                <a:spcPts val="0"/>
              </a:spcAft>
              <a:buSzPts val="1600"/>
            </a:pPr>
            <a:r>
              <a:rPr lang="en-GB" b="1" dirty="0" err="1"/>
              <a:t>Is_a</a:t>
            </a:r>
            <a:r>
              <a:rPr lang="en-GB" b="1" dirty="0"/>
              <a:t>: </a:t>
            </a:r>
            <a:r>
              <a:rPr lang="en-GB" dirty="0"/>
              <a:t>is a subtype of</a:t>
            </a:r>
            <a:endParaRPr dirty="0"/>
          </a:p>
          <a:p>
            <a:pPr marL="1219170" lvl="1" indent="-444489">
              <a:spcBef>
                <a:spcPts val="0"/>
              </a:spcBef>
              <a:spcAft>
                <a:spcPts val="0"/>
              </a:spcAft>
              <a:buSzPts val="1650"/>
            </a:pPr>
            <a:r>
              <a:rPr lang="en-GB" dirty="0"/>
              <a:t>A </a:t>
            </a:r>
            <a:r>
              <a:rPr lang="en-GB" dirty="0" err="1"/>
              <a:t>volvo</a:t>
            </a:r>
            <a:r>
              <a:rPr lang="en-GB" dirty="0"/>
              <a:t> </a:t>
            </a:r>
            <a:r>
              <a:rPr lang="en-GB" dirty="0" err="1"/>
              <a:t>is_a</a:t>
            </a:r>
            <a:r>
              <a:rPr lang="en-GB" dirty="0"/>
              <a:t> car</a:t>
            </a:r>
            <a:endParaRPr dirty="0"/>
          </a:p>
          <a:p>
            <a:pPr marL="1219170" lvl="1" indent="-444489">
              <a:spcBef>
                <a:spcPts val="0"/>
              </a:spcBef>
              <a:spcAft>
                <a:spcPts val="0"/>
              </a:spcAft>
              <a:buSzPts val="1650"/>
            </a:pPr>
            <a:r>
              <a:rPr lang="en-GB" dirty="0"/>
              <a:t>The mitochondrion is an organelle</a:t>
            </a:r>
            <a:endParaRPr dirty="0"/>
          </a:p>
          <a:p>
            <a:pPr marL="609585" indent="-440256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b="1" dirty="0" err="1"/>
              <a:t>Part_of</a:t>
            </a:r>
            <a:r>
              <a:rPr lang="en-GB" b="1" dirty="0"/>
              <a:t>: </a:t>
            </a:r>
            <a:endParaRPr b="1" dirty="0"/>
          </a:p>
          <a:p>
            <a:pPr marL="1219170" lvl="1" indent="-448722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GB" dirty="0"/>
              <a:t>A wheel is </a:t>
            </a:r>
            <a:r>
              <a:rPr lang="en-GB" dirty="0" err="1"/>
              <a:t>part_of</a:t>
            </a:r>
            <a:r>
              <a:rPr lang="en-GB" dirty="0"/>
              <a:t> a car</a:t>
            </a:r>
            <a:endParaRPr dirty="0"/>
          </a:p>
          <a:p>
            <a:pPr marL="1219170" lvl="1" indent="-448722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GB" dirty="0"/>
              <a:t>The mitochondrial lumen is </a:t>
            </a:r>
            <a:r>
              <a:rPr lang="en-GB" dirty="0" err="1"/>
              <a:t>part_of</a:t>
            </a:r>
            <a:r>
              <a:rPr lang="en-GB" dirty="0"/>
              <a:t> the mitochondrion</a:t>
            </a:r>
            <a:endParaRPr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00" y="247534"/>
            <a:ext cx="10448603" cy="53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E37A15-6FD3-D6C1-ACEA-35AAF9C3F1F9}"/>
              </a:ext>
            </a:extLst>
          </p:cNvPr>
          <p:cNvSpPr/>
          <p:nvPr/>
        </p:nvSpPr>
        <p:spPr>
          <a:xfrm>
            <a:off x="4493625" y="1869441"/>
            <a:ext cx="975359" cy="87085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7A35676-CEFD-1DD1-03B6-A35A303C9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17" y="5473128"/>
            <a:ext cx="5360276" cy="1384872"/>
          </a:xfrm>
        </p:spPr>
        <p:txBody>
          <a:bodyPr/>
          <a:lstStyle/>
          <a:p>
            <a:r>
              <a:rPr lang="en-GB" sz="2000" dirty="0"/>
              <a:t>Acyclic – no circles allowed</a:t>
            </a:r>
          </a:p>
          <a:p>
            <a:r>
              <a:rPr lang="en-GB" sz="1800" b="1" dirty="0"/>
              <a:t>Ancestors are inherited</a:t>
            </a:r>
          </a:p>
          <a:p>
            <a:r>
              <a:rPr lang="en-GB" sz="1800" kern="0" dirty="0"/>
              <a:t>&gt;40.000 terms across the three ontologies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 descr="Ancestor chart">
            <a:extLst>
              <a:ext uri="{FF2B5EF4-FFF2-40B4-BE49-F238E27FC236}">
                <a16:creationId xmlns:a16="http://schemas.microsoft.com/office/drawing/2014/main" id="{08E2C1FC-776C-4490-86B1-4FAF5D1F7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26070" r="22924" b="1577"/>
          <a:stretch/>
        </p:blipFill>
        <p:spPr bwMode="auto">
          <a:xfrm>
            <a:off x="652078" y="0"/>
            <a:ext cx="7485747" cy="61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1AC85-3F13-4D9B-AC6F-3FCA3070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04" y="2596055"/>
            <a:ext cx="2508043" cy="30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24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934FA-F27A-008F-F9C9-2B12670E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8" y="2557022"/>
            <a:ext cx="7285510" cy="160677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BF861-0AC0-2C0B-2B1E-FDA628E6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434" y="3196249"/>
            <a:ext cx="2030898" cy="6301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NCBI gene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E84DC-284C-5D2A-0382-FE63B15EF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0" t="60542" r="4967" b="13985"/>
          <a:stretch/>
        </p:blipFill>
        <p:spPr>
          <a:xfrm>
            <a:off x="64602" y="777866"/>
            <a:ext cx="8172000" cy="1548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26D897-86C1-CEF7-0665-C5A2A6627E1B}"/>
              </a:ext>
            </a:extLst>
          </p:cNvPr>
          <p:cNvSpPr txBox="1">
            <a:spLocks/>
          </p:cNvSpPr>
          <p:nvPr/>
        </p:nvSpPr>
        <p:spPr bwMode="auto">
          <a:xfrm>
            <a:off x="8093627" y="1428079"/>
            <a:ext cx="1411207" cy="65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/>
              <a:t>ZFIN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BE4DD7-244E-9DF0-C636-8C843CFD5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4" t="86232" r="-335" b="3187"/>
          <a:stretch/>
        </p:blipFill>
        <p:spPr>
          <a:xfrm>
            <a:off x="27768" y="4408939"/>
            <a:ext cx="7848000" cy="612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CD464A2-23B9-AF38-1846-008D7E305E40}"/>
              </a:ext>
            </a:extLst>
          </p:cNvPr>
          <p:cNvSpPr txBox="1">
            <a:spLocks/>
          </p:cNvSpPr>
          <p:nvPr/>
        </p:nvSpPr>
        <p:spPr bwMode="auto">
          <a:xfrm>
            <a:off x="7957966" y="4448722"/>
            <a:ext cx="1608860" cy="66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err="1"/>
              <a:t>UniProt</a:t>
            </a:r>
            <a:endParaRPr lang="en-US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C03E0F-32AC-8050-F1AF-6CC76DBA5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9" t="62351" r="18951" b="6224"/>
          <a:stretch/>
        </p:blipFill>
        <p:spPr>
          <a:xfrm>
            <a:off x="27768" y="5238000"/>
            <a:ext cx="9648000" cy="1620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4E3E27D-75BB-AEA5-F5B6-9DAA2F2BADA4}"/>
              </a:ext>
            </a:extLst>
          </p:cNvPr>
          <p:cNvSpPr txBox="1">
            <a:spLocks/>
          </p:cNvSpPr>
          <p:nvPr/>
        </p:nvSpPr>
        <p:spPr bwMode="auto">
          <a:xfrm>
            <a:off x="9750519" y="6086465"/>
            <a:ext cx="1780368" cy="63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/>
              <a:t>Alliance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3EC3F-EB73-19CE-C610-C508C734CE87}"/>
              </a:ext>
            </a:extLst>
          </p:cNvPr>
          <p:cNvSpPr txBox="1">
            <a:spLocks/>
          </p:cNvSpPr>
          <p:nvPr/>
        </p:nvSpPr>
        <p:spPr bwMode="auto">
          <a:xfrm>
            <a:off x="1108627" y="39210"/>
            <a:ext cx="8750586" cy="63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sz="2600" b="1" dirty="0">
                <a:effectLst/>
              </a:rPr>
              <a:t>AASDH</a:t>
            </a:r>
            <a:r>
              <a:rPr lang="en-GB" sz="2600" b="1" dirty="0"/>
              <a:t> aminoadipate-semialdehyde dehydrogenase</a:t>
            </a:r>
          </a:p>
          <a:p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377352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5B3E-6E7F-4B60-9C89-E48D5E3D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87A8-3899-43AD-B70F-E5808C01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333333"/>
                </a:solidFill>
              </a:rPr>
              <a:t>An important feature of GO is that broader parents give rise to more specific children. </a:t>
            </a:r>
          </a:p>
          <a:p>
            <a:r>
              <a:rPr lang="en-US" b="0" dirty="0">
                <a:solidFill>
                  <a:srgbClr val="333333"/>
                </a:solidFill>
              </a:rPr>
              <a:t>When a gene is directly annotated to a term it is automatically indirectly annotated to all its parent terms </a:t>
            </a:r>
            <a:r>
              <a:rPr lang="en-GB" dirty="0"/>
              <a:t>…therefore </a:t>
            </a:r>
            <a:r>
              <a:rPr lang="en-GB" b="1" dirty="0">
                <a:solidFill>
                  <a:schemeClr val="tx1"/>
                </a:solidFill>
              </a:rPr>
              <a:t>a search on a parent retrieves children</a:t>
            </a:r>
          </a:p>
          <a:p>
            <a:pPr lvl="1"/>
            <a:r>
              <a:rPr lang="en-GB" b="0" dirty="0">
                <a:solidFill>
                  <a:srgbClr val="333333"/>
                </a:solidFill>
              </a:rPr>
              <a:t>E.g. all </a:t>
            </a:r>
            <a:r>
              <a:rPr lang="en-GB" dirty="0">
                <a:solidFill>
                  <a:srgbClr val="333333"/>
                </a:solidFill>
              </a:rPr>
              <a:t>genes annotated to “mitochondrial lumen” are also annotated to “mitochondrion”</a:t>
            </a:r>
            <a:endParaRPr lang="en-US" b="0" dirty="0">
              <a:solidFill>
                <a:srgbClr val="333333"/>
              </a:solidFill>
            </a:endParaRPr>
          </a:p>
          <a:p>
            <a:r>
              <a:rPr lang="en-GB" dirty="0"/>
              <a:t>Every possible path from any term back to the root node must be biologically accurate, or the ontology must be revised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91479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96453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Functional </a:t>
            </a:r>
            <a:r>
              <a:rPr lang="en-US" dirty="0" err="1"/>
              <a:t>biocuration</a:t>
            </a:r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738683"/>
            <a:ext cx="11629896" cy="487135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00"/>
              </a:spcAft>
            </a:pPr>
            <a:r>
              <a:rPr lang="en-US" altLang="x-none" sz="2000" b="1" dirty="0"/>
              <a:t>A functional annotation is the association of a feature </a:t>
            </a:r>
            <a:r>
              <a:rPr lang="en-US" altLang="x-none" sz="2000" dirty="0"/>
              <a:t>(e.g. a gene) </a:t>
            </a:r>
            <a:r>
              <a:rPr lang="en-US" altLang="x-none" sz="2000" b="1" dirty="0"/>
              <a:t>with an ontology term</a:t>
            </a:r>
          </a:p>
          <a:p>
            <a:pPr marL="827087" lvl="2" indent="-285750">
              <a:spcAft>
                <a:spcPts val="300"/>
              </a:spcAft>
            </a:pPr>
            <a:r>
              <a:rPr lang="en-US" sz="1800" dirty="0"/>
              <a:t>A statement that a gene product performs a specific function, localizes to a particular structure, or participates in a specific pathway</a:t>
            </a:r>
            <a:r>
              <a:rPr lang="en-GB" sz="1800" dirty="0"/>
              <a:t>	</a:t>
            </a:r>
          </a:p>
          <a:p>
            <a:pPr marL="827087" lvl="2" indent="-285750">
              <a:spcAft>
                <a:spcPts val="300"/>
              </a:spcAft>
            </a:pPr>
            <a:r>
              <a:rPr lang="en-GB" sz="1800" dirty="0"/>
              <a:t>Currently 1 billion+ GO annotations</a:t>
            </a:r>
          </a:p>
          <a:p>
            <a:pPr>
              <a:spcAft>
                <a:spcPts val="300"/>
              </a:spcAft>
            </a:pPr>
            <a:r>
              <a:rPr lang="en-GB" sz="2000" dirty="0"/>
              <a:t>Two main aspects</a:t>
            </a:r>
          </a:p>
          <a:p>
            <a:pPr lvl="1">
              <a:spcBef>
                <a:spcPct val="50000"/>
              </a:spcBef>
              <a:spcAft>
                <a:spcPts val="300"/>
              </a:spcAft>
            </a:pPr>
            <a:r>
              <a:rPr lang="en-GB" sz="1800" dirty="0"/>
              <a:t>Literature curation (reading full text </a:t>
            </a:r>
            <a:r>
              <a:rPr lang="en-US" altLang="en-US" sz="1800" dirty="0"/>
              <a:t>publications and associating novel biological information with the appropriate genes or features)</a:t>
            </a:r>
          </a:p>
          <a:p>
            <a:pPr lvl="1">
              <a:spcAft>
                <a:spcPts val="300"/>
              </a:spcAft>
            </a:pPr>
            <a:r>
              <a:rPr lang="en-GB" sz="1800" dirty="0"/>
              <a:t>Sequence analysis (infer information for unpublished genes)</a:t>
            </a:r>
          </a:p>
          <a:p>
            <a:pPr>
              <a:spcAft>
                <a:spcPts val="300"/>
              </a:spcAft>
            </a:pPr>
            <a:r>
              <a:rPr lang="en-GB" sz="2000" dirty="0"/>
              <a:t>Manual curation</a:t>
            </a:r>
          </a:p>
          <a:p>
            <a:pPr lvl="2">
              <a:spcAft>
                <a:spcPts val="300"/>
              </a:spcAft>
            </a:pPr>
            <a:r>
              <a:rPr lang="en-GB" sz="1800" dirty="0"/>
              <a:t>Curators from annotation groups (e.g. ZFIN, </a:t>
            </a:r>
            <a:r>
              <a:rPr lang="en-GB" sz="1800" dirty="0" err="1"/>
              <a:t>UniProt</a:t>
            </a:r>
            <a:r>
              <a:rPr lang="en-GB" sz="1800" dirty="0"/>
              <a:t>) create annotations based on published experiments</a:t>
            </a:r>
          </a:p>
          <a:p>
            <a:pPr lvl="2">
              <a:spcAft>
                <a:spcPts val="300"/>
              </a:spcAft>
            </a:pPr>
            <a:r>
              <a:rPr lang="en-GB" sz="1800" dirty="0"/>
              <a:t>Low throughput</a:t>
            </a:r>
          </a:p>
          <a:p>
            <a:pPr lvl="2">
              <a:spcAft>
                <a:spcPts val="300"/>
              </a:spcAft>
            </a:pPr>
            <a:r>
              <a:rPr lang="en-GB" sz="1800" dirty="0"/>
              <a:t>Annotations are then transferred to orthologous genes (manually or automatically)</a:t>
            </a:r>
          </a:p>
          <a:p>
            <a:pPr>
              <a:spcAft>
                <a:spcPts val="300"/>
              </a:spcAft>
            </a:pPr>
            <a:r>
              <a:rPr lang="en-GB" sz="2000" dirty="0"/>
              <a:t>Electronic pipelines (bulk annotation)</a:t>
            </a:r>
          </a:p>
          <a:p>
            <a:pPr lvl="2">
              <a:spcAft>
                <a:spcPts val="300"/>
              </a:spcAft>
            </a:pPr>
            <a:r>
              <a:rPr lang="en-US" sz="1800" dirty="0"/>
              <a:t>Many are based on </a:t>
            </a:r>
            <a:r>
              <a:rPr lang="en-US" sz="1800" dirty="0" err="1"/>
              <a:t>interpro</a:t>
            </a:r>
            <a:r>
              <a:rPr lang="en-US" sz="1800" dirty="0"/>
              <a:t> signatures (InterPro2GO) or 1:1 orthologs from </a:t>
            </a:r>
            <a:r>
              <a:rPr lang="en-US" sz="1800" dirty="0" err="1"/>
              <a:t>Ensembl</a:t>
            </a:r>
            <a:r>
              <a:rPr lang="en-US" sz="1800" dirty="0"/>
              <a:t> gene trees. </a:t>
            </a:r>
          </a:p>
          <a:p>
            <a:pPr lvl="2">
              <a:spcAft>
                <a:spcPts val="300"/>
              </a:spcAft>
            </a:pPr>
            <a:r>
              <a:rPr lang="en-US" sz="1800" dirty="0"/>
              <a:t>Typically results in high level, but high quality, annotations </a:t>
            </a:r>
            <a:r>
              <a:rPr lang="en-US" altLang="x-none" sz="1800" dirty="0">
                <a:latin typeface="Calibri" charset="0"/>
                <a:ea typeface="Calibri" charset="0"/>
                <a:cs typeface="Calibri" charset="0"/>
              </a:rPr>
              <a:t>(PMID:22693439)</a:t>
            </a:r>
          </a:p>
          <a:p>
            <a:pPr lvl="2">
              <a:spcAft>
                <a:spcPts val="300"/>
              </a:spcAft>
            </a:pPr>
            <a:r>
              <a:rPr lang="en-US" altLang="x-none" sz="1800" dirty="0">
                <a:latin typeface="Calibri" charset="0"/>
                <a:ea typeface="Calibri" charset="0"/>
                <a:cs typeface="Calibri" charset="0"/>
              </a:rPr>
              <a:t>High throughput</a:t>
            </a:r>
          </a:p>
          <a:p>
            <a:pPr lvl="2">
              <a:spcAft>
                <a:spcPts val="300"/>
              </a:spcAft>
            </a:pPr>
            <a:endParaRPr lang="en-GB" sz="1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241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D141-D967-4212-A49B-F13D9A06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D9877-CA21-468D-B637-DF230B9E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200"/>
            <a:ext cx="10871200" cy="2209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Not all annotations are transferred to all species, even if genes have a 1-to-1 orthologous relationship.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Would be incorrect to transfer this annotation from chick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BMP4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to human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BMP4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DA115-DB98-40DF-82E6-10A23A4C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08" y="3287210"/>
            <a:ext cx="7754250" cy="24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9697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sz="3200" dirty="0"/>
              <a:t>Evidence codes – describes how an annotation is supported</a:t>
            </a:r>
            <a:br>
              <a:rPr lang="en-US" sz="3200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022428"/>
            <a:ext cx="10871200" cy="4871357"/>
          </a:xfrm>
        </p:spPr>
        <p:txBody>
          <a:bodyPr/>
          <a:lstStyle/>
          <a:p>
            <a:pPr mar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Many types, only a subset listed below. </a:t>
            </a:r>
            <a:r>
              <a:rPr lang="en-GB" sz="1800" dirty="0">
                <a:hlinkClick r:id="rId3"/>
              </a:rPr>
              <a:t>http://geneontology.org/docs/guide-go-evidence-codes/</a:t>
            </a:r>
            <a:endParaRPr lang="en-US" sz="1800" dirty="0"/>
          </a:p>
          <a:p>
            <a:pPr mar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Experimental</a:t>
            </a:r>
            <a:r>
              <a:rPr lang="en-US" sz="1800" dirty="0"/>
              <a:t> – evidence from wet-lab experiments - </a:t>
            </a:r>
            <a:r>
              <a:rPr lang="en-US" sz="1800" dirty="0" err="1"/>
              <a:t>e.g</a:t>
            </a:r>
            <a:r>
              <a:rPr lang="en-US" sz="1800" dirty="0"/>
              <a:t>:</a:t>
            </a:r>
          </a:p>
          <a:p>
            <a:pPr marL="515938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IDA: Inferred from Direct Assay –  enzyme assays, immunofluorescence</a:t>
            </a:r>
          </a:p>
          <a:p>
            <a:pPr marL="515938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IMP: Inferred from Mutant Phenotype – comparison of differences in phenotypes from two different alleles</a:t>
            </a:r>
          </a:p>
          <a:p>
            <a:pPr mar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Computational</a:t>
            </a:r>
          </a:p>
          <a:p>
            <a:pPr marL="515938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ISO / ISS – Inferred from Sequence </a:t>
            </a:r>
            <a:r>
              <a:rPr lang="en-US" sz="1600" dirty="0" err="1"/>
              <a:t>Orthology</a:t>
            </a:r>
            <a:r>
              <a:rPr lang="en-US" sz="1600" dirty="0"/>
              <a:t> / Similarity</a:t>
            </a:r>
          </a:p>
          <a:p>
            <a:pPr mar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Phylogenetic</a:t>
            </a:r>
          </a:p>
          <a:p>
            <a:pPr marL="515938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IBA – Inferred from Biological aspect of Ancestor - </a:t>
            </a:r>
            <a:r>
              <a:rPr lang="en-GB" sz="1600" dirty="0"/>
              <a:t>phylogenetic analyses to transfer annotations amongst related sequences based on common ancestry</a:t>
            </a:r>
            <a:endParaRPr lang="en-US" sz="1600" dirty="0"/>
          </a:p>
          <a:p>
            <a:pPr mar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“No evidence”</a:t>
            </a:r>
          </a:p>
          <a:p>
            <a:pPr marL="541337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IC – Inferred by Curator </a:t>
            </a:r>
            <a:endParaRPr lang="en-US" sz="1600" b="1" dirty="0"/>
          </a:p>
          <a:p>
            <a:pPr mar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Author statements</a:t>
            </a:r>
          </a:p>
          <a:p>
            <a:pPr mar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Automatic</a:t>
            </a:r>
          </a:p>
          <a:p>
            <a:pPr marL="515938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IEA – Inferred from Electronic annotation – automatic transfer of annotations based on the presence of sequence features or on </a:t>
            </a:r>
            <a:r>
              <a:rPr lang="en-US" sz="1600" dirty="0" err="1"/>
              <a:t>orthology</a:t>
            </a:r>
            <a:r>
              <a:rPr lang="en-US" sz="1600" dirty="0"/>
              <a:t>. The annotations are not manually reviewed.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4695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C852C0-D947-4AE0-AD7D-6A3110C0AFED}"/>
              </a:ext>
            </a:extLst>
          </p:cNvPr>
          <p:cNvSpPr/>
          <p:nvPr/>
        </p:nvSpPr>
        <p:spPr>
          <a:xfrm>
            <a:off x="233554" y="146342"/>
            <a:ext cx="54040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Beyond basic GO annotation:</a:t>
            </a:r>
          </a:p>
          <a:p>
            <a:pPr defTabSz="952500" eaLnBrk="1" hangingPunct="1"/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Annotation extensions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57B525F-E209-43D7-92D3-7C6EBC3C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" y="1469985"/>
            <a:ext cx="5865577" cy="4394693"/>
          </a:xfrm>
        </p:spPr>
        <p:txBody>
          <a:bodyPr/>
          <a:lstStyle/>
          <a:p>
            <a:r>
              <a:rPr lang="en-GB" dirty="0"/>
              <a:t>Provides additional detail to GO annotations</a:t>
            </a:r>
          </a:p>
          <a:p>
            <a:pPr lvl="1"/>
            <a:r>
              <a:rPr lang="en-GB" dirty="0"/>
              <a:t>E.g. the target gene or the location of a molecular function</a:t>
            </a:r>
          </a:p>
          <a:p>
            <a:r>
              <a:rPr lang="en-GB" dirty="0"/>
              <a:t>Provides curated, directional links between gene products </a:t>
            </a:r>
          </a:p>
          <a:p>
            <a:pPr lvl="1"/>
            <a:r>
              <a:rPr lang="en-GB" dirty="0"/>
              <a:t>supports network construction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64B2-1700-49EC-A316-770B59A4A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63"/>
          <a:stretch/>
        </p:blipFill>
        <p:spPr>
          <a:xfrm>
            <a:off x="5999886" y="843844"/>
            <a:ext cx="6192114" cy="378603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3335C3E-E1DF-46B9-95EE-D59C807A348B}"/>
              </a:ext>
            </a:extLst>
          </p:cNvPr>
          <p:cNvSpPr txBox="1">
            <a:spLocks/>
          </p:cNvSpPr>
          <p:nvPr/>
        </p:nvSpPr>
        <p:spPr bwMode="auto">
          <a:xfrm>
            <a:off x="9095943" y="5775767"/>
            <a:ext cx="2796873" cy="41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600" b="1" kern="0" dirty="0"/>
              <a:t>Huntley et al. PMID:24885854 </a:t>
            </a:r>
          </a:p>
        </p:txBody>
      </p:sp>
    </p:spTree>
    <p:extLst>
      <p:ext uri="{BB962C8B-B14F-4D97-AF65-F5344CB8AC3E}">
        <p14:creationId xmlns:p14="http://schemas.microsoft.com/office/powerpoint/2010/main" val="36005247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C852C0-D947-4AE0-AD7D-6A3110C0AFED}"/>
              </a:ext>
            </a:extLst>
          </p:cNvPr>
          <p:cNvSpPr/>
          <p:nvPr/>
        </p:nvSpPr>
        <p:spPr>
          <a:xfrm>
            <a:off x="294511" y="259068"/>
            <a:ext cx="64443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Beyond basic GO annotation:</a:t>
            </a:r>
          </a:p>
          <a:p>
            <a:pPr defTabSz="952500" eaLnBrk="1" hangingPunct="1"/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Causal Activity </a:t>
            </a:r>
            <a:r>
              <a:rPr lang="en-GB" sz="3200" dirty="0" err="1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Modeling</a:t>
            </a:r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 (GO-CAM)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E65FF2-30E8-4C97-851A-344BEDA10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11" y="1479458"/>
            <a:ext cx="10871200" cy="4871357"/>
          </a:xfrm>
        </p:spPr>
        <p:txBody>
          <a:bodyPr/>
          <a:lstStyle/>
          <a:p>
            <a:r>
              <a:rPr lang="en-GB" dirty="0"/>
              <a:t>Provides a framework to link GO annotations in integrated models of biological systems</a:t>
            </a:r>
          </a:p>
          <a:p>
            <a:pPr lvl="1"/>
            <a:r>
              <a:rPr lang="en-GB" dirty="0"/>
              <a:t>A GO annotation is the association of a gene product with a term in the 3 ontologies</a:t>
            </a:r>
          </a:p>
          <a:p>
            <a:pPr lvl="2"/>
            <a:r>
              <a:rPr lang="en-GB" dirty="0"/>
              <a:t>In GO, what gene products do (Molecular Functions) are distinct from the larger biological programs they are part of (Biological Processes) and where they take place (Cellular Components)</a:t>
            </a:r>
          </a:p>
          <a:p>
            <a:pPr lvl="1"/>
            <a:r>
              <a:rPr lang="en-GB" dirty="0"/>
              <a:t>For traditional GO annotation there has been little representation of how annotations to one gene fit together</a:t>
            </a:r>
          </a:p>
          <a:p>
            <a:pPr lvl="1"/>
            <a:r>
              <a:rPr lang="en-GB" dirty="0"/>
              <a:t>Provides a system for formalizing and extending GO annotations</a:t>
            </a:r>
          </a:p>
          <a:p>
            <a:pPr lvl="1"/>
            <a:r>
              <a:rPr lang="en-GB" dirty="0"/>
              <a:t>Enables pathway visualisation</a:t>
            </a:r>
          </a:p>
          <a:p>
            <a:pPr lvl="1"/>
            <a:r>
              <a:rPr lang="en-GB" dirty="0"/>
              <a:t>Documentation: </a:t>
            </a:r>
            <a:r>
              <a:rPr lang="en-GB" dirty="0">
                <a:hlinkClick r:id="rId3"/>
              </a:rPr>
              <a:t>http://geneontology.org/go-cam</a:t>
            </a:r>
            <a:endParaRPr lang="en-GB" dirty="0"/>
          </a:p>
          <a:p>
            <a:pPr marL="355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0030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0245C-F796-4F60-86C1-5FB47F39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7" y="181607"/>
            <a:ext cx="9859751" cy="5591955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F16AB8F-EB9C-4FFA-B810-561C7A735019}"/>
              </a:ext>
            </a:extLst>
          </p:cNvPr>
          <p:cNvSpPr txBox="1">
            <a:spLocks/>
          </p:cNvSpPr>
          <p:nvPr/>
        </p:nvSpPr>
        <p:spPr bwMode="auto">
          <a:xfrm>
            <a:off x="7243526" y="970649"/>
            <a:ext cx="4948474" cy="267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/>
              <a:t>Set of disconnected annotations vs. a model linking the GO annotations</a:t>
            </a:r>
          </a:p>
          <a:p>
            <a:r>
              <a:rPr lang="en-GB" sz="2000" dirty="0"/>
              <a:t>Combines multiple simple GO annotations into an integrated, semantically precise and computable model of biological function</a:t>
            </a:r>
            <a:endParaRPr lang="en-GB" sz="2000" kern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975D97-F9E0-4150-AB3B-B8BC38DD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376" y="212203"/>
            <a:ext cx="8310624" cy="1181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More complex statements can be represented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F034A35-9277-4F96-8DAF-7142E70C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4372" y="5873608"/>
            <a:ext cx="2838023" cy="411447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Thomas et. al PMID:31548717</a:t>
            </a:r>
          </a:p>
        </p:txBody>
      </p:sp>
    </p:spTree>
    <p:extLst>
      <p:ext uri="{BB962C8B-B14F-4D97-AF65-F5344CB8AC3E}">
        <p14:creationId xmlns:p14="http://schemas.microsoft.com/office/powerpoint/2010/main" val="16614226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F034A35-9277-4F96-8DAF-7142E70C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52" y="5873608"/>
            <a:ext cx="2838023" cy="411447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Thomas et. al PMID:31548717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7B6AE-F3AA-4D94-B9FA-3A5161E8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185"/>
            <a:ext cx="7204569" cy="44540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0BA8D14-DE43-4859-9426-370C4900FE0C}"/>
              </a:ext>
            </a:extLst>
          </p:cNvPr>
          <p:cNvSpPr txBox="1">
            <a:spLocks/>
          </p:cNvSpPr>
          <p:nvPr/>
        </p:nvSpPr>
        <p:spPr bwMode="auto">
          <a:xfrm>
            <a:off x="189052" y="212203"/>
            <a:ext cx="8310624" cy="118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kern="0" dirty="0"/>
              <a:t>More complex statements can be represented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680B9B2-7E48-44BE-A26B-2FD30C04717A}"/>
              </a:ext>
            </a:extLst>
          </p:cNvPr>
          <p:cNvSpPr txBox="1">
            <a:spLocks/>
          </p:cNvSpPr>
          <p:nvPr/>
        </p:nvSpPr>
        <p:spPr bwMode="auto">
          <a:xfrm>
            <a:off x="7370847" y="697116"/>
            <a:ext cx="4632101" cy="37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kern="0" dirty="0"/>
              <a:t>Centres on a molecular activity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….carried out by a gene product or complex (brown)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…that may act on another entity (dark blue)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…the activity occurs in a location (green)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…and part of a specific biological program (blue)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……which may be part of a larger process or phase, or anatomical structure or cell type (curved arrow)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…and may have causal effects on other molecular activities (red arrow)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kern="0" dirty="0"/>
              <a:t>……effectively creating networks of activities</a:t>
            </a:r>
          </a:p>
        </p:txBody>
      </p:sp>
    </p:spTree>
    <p:extLst>
      <p:ext uri="{BB962C8B-B14F-4D97-AF65-F5344CB8AC3E}">
        <p14:creationId xmlns:p14="http://schemas.microsoft.com/office/powerpoint/2010/main" val="38762273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Accessing GO annotations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11" y="993321"/>
            <a:ext cx="10871200" cy="4871357"/>
          </a:xfrm>
        </p:spPr>
        <p:txBody>
          <a:bodyPr/>
          <a:lstStyle/>
          <a:p>
            <a:r>
              <a:rPr lang="en-US" altLang="x-none" dirty="0"/>
              <a:t>GO downloads </a:t>
            </a:r>
            <a:r>
              <a:rPr lang="en-GB" sz="2400" dirty="0">
                <a:hlinkClick r:id="rId2"/>
              </a:rPr>
              <a:t>http://current.geneontology.org/products/pages/downloads.html</a:t>
            </a:r>
            <a:endParaRPr lang="en-GB" dirty="0"/>
          </a:p>
          <a:p>
            <a:r>
              <a:rPr lang="en-US" altLang="x-none" dirty="0"/>
              <a:t>Browsers</a:t>
            </a:r>
          </a:p>
          <a:p>
            <a:pPr lvl="1"/>
            <a:r>
              <a:rPr lang="en-US" altLang="x-none" dirty="0"/>
              <a:t>ZFIN https://zfin.org/</a:t>
            </a:r>
          </a:p>
          <a:p>
            <a:pPr lvl="1"/>
            <a:r>
              <a:rPr lang="en-US" altLang="x-none" dirty="0" err="1"/>
              <a:t>QuickGO</a:t>
            </a:r>
            <a:r>
              <a:rPr lang="en-US" altLang="x-none" dirty="0"/>
              <a:t> </a:t>
            </a:r>
            <a:r>
              <a:rPr lang="en-US" altLang="x-none" dirty="0">
                <a:hlinkClick r:id="rId3"/>
              </a:rPr>
              <a:t>https://www.ebi.ac.uk/QuickGO/</a:t>
            </a:r>
            <a:endParaRPr lang="en-US" altLang="x-none" dirty="0"/>
          </a:p>
          <a:p>
            <a:pPr lvl="1"/>
            <a:r>
              <a:rPr lang="en-US" altLang="x-none" dirty="0" err="1"/>
              <a:t>AmiGO</a:t>
            </a:r>
            <a:r>
              <a:rPr lang="en-US" altLang="x-none" dirty="0"/>
              <a:t> 2 </a:t>
            </a:r>
            <a:r>
              <a:rPr lang="en-US" altLang="x-none" dirty="0">
                <a:hlinkClick r:id="rId4"/>
              </a:rPr>
              <a:t>http://amigo.geneontology.org/amigo</a:t>
            </a:r>
            <a:endParaRPr lang="en-US" altLang="x-none" dirty="0"/>
          </a:p>
          <a:p>
            <a:r>
              <a:rPr lang="en-US" altLang="x-none" dirty="0"/>
              <a:t>File formats</a:t>
            </a:r>
          </a:p>
          <a:p>
            <a:pPr lvl="1"/>
            <a:r>
              <a:rPr lang="en-GB" sz="1800" dirty="0"/>
              <a:t>A GAF (Gene Association File) is a GO annotation file containing annotations made to the GO </a:t>
            </a:r>
            <a:endParaRPr lang="en-US" sz="1800" dirty="0"/>
          </a:p>
          <a:p>
            <a:pPr lvl="1"/>
            <a:r>
              <a:rPr lang="en-GB" sz="1800" dirty="0"/>
              <a:t>The GPAD - Gene Product Association File Format - is an alternative means of exchanging annotations from the GAF. The GPAD format is designed to be more normalized than GAF.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643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C852C0-D947-4AE0-AD7D-6A3110C0AFED}"/>
              </a:ext>
            </a:extLst>
          </p:cNvPr>
          <p:cNvSpPr/>
          <p:nvPr/>
        </p:nvSpPr>
        <p:spPr>
          <a:xfrm>
            <a:off x="294511" y="259068"/>
            <a:ext cx="6276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Ontology and annotation browsers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E65FF2-30E8-4C97-851A-344BEDA10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11" y="993321"/>
            <a:ext cx="7228002" cy="4871357"/>
          </a:xfrm>
        </p:spPr>
        <p:txBody>
          <a:bodyPr/>
          <a:lstStyle/>
          <a:p>
            <a:r>
              <a:rPr lang="en-GB" dirty="0"/>
              <a:t>Two main generic browsers: </a:t>
            </a:r>
            <a:r>
              <a:rPr lang="en-GB" dirty="0" err="1"/>
              <a:t>QuickGO</a:t>
            </a:r>
            <a:r>
              <a:rPr lang="en-GB" dirty="0"/>
              <a:t> and </a:t>
            </a:r>
            <a:r>
              <a:rPr lang="en-GB" dirty="0" err="1"/>
              <a:t>AmiGO</a:t>
            </a:r>
            <a:endParaRPr lang="en-GB" dirty="0"/>
          </a:p>
          <a:p>
            <a:r>
              <a:rPr lang="en-GB" dirty="0" err="1"/>
              <a:t>QuickGO</a:t>
            </a:r>
            <a:r>
              <a:rPr lang="en-GB" dirty="0"/>
              <a:t> (EMBL-EBI)</a:t>
            </a:r>
          </a:p>
          <a:p>
            <a:pPr lvl="1"/>
            <a:r>
              <a:rPr lang="en-GB" sz="1800" dirty="0">
                <a:hlinkClick r:id="rId3"/>
              </a:rPr>
              <a:t>https://www.ebi.ac.uk/QuickGO/</a:t>
            </a:r>
            <a:endParaRPr lang="en-GB" sz="1800" dirty="0"/>
          </a:p>
          <a:p>
            <a:pPr lvl="1"/>
            <a:r>
              <a:rPr lang="en-GB" sz="1800" dirty="0"/>
              <a:t>Nice graphical view for term browsing</a:t>
            </a:r>
          </a:p>
          <a:p>
            <a:pPr lvl="1"/>
            <a:r>
              <a:rPr lang="en-GB" sz="1800" b="1" dirty="0"/>
              <a:t>Webinar</a:t>
            </a:r>
            <a:r>
              <a:rPr lang="en-GB" sz="1800" dirty="0"/>
              <a:t>: </a:t>
            </a:r>
            <a:r>
              <a:rPr lang="en-GB" sz="1800" dirty="0">
                <a:hlinkClick r:id="rId4"/>
              </a:rPr>
              <a:t>https://www.ebi.ac.uk/training/events/quickgo-gene-ontology-annotation/</a:t>
            </a:r>
            <a:endParaRPr lang="en-GB" sz="1800" dirty="0"/>
          </a:p>
          <a:p>
            <a:pPr lvl="1"/>
            <a:r>
              <a:rPr lang="en-GB" sz="1800" b="1" dirty="0"/>
              <a:t>Tutorial</a:t>
            </a:r>
            <a:r>
              <a:rPr lang="en-GB" sz="1800" dirty="0"/>
              <a:t>: </a:t>
            </a:r>
            <a:r>
              <a:rPr lang="en-GB" sz="1800" dirty="0">
                <a:hlinkClick r:id="rId5"/>
              </a:rPr>
              <a:t>https://www.ebi.ac.uk/training/online/courses/goa-and-quickgo-quick-tour/#vf-tabs__section--gettingstarted</a:t>
            </a:r>
            <a:endParaRPr lang="en-GB" sz="1800" dirty="0"/>
          </a:p>
          <a:p>
            <a:r>
              <a:rPr lang="en-GB" dirty="0" err="1"/>
              <a:t>AmiGO</a:t>
            </a:r>
            <a:r>
              <a:rPr lang="en-GB" dirty="0"/>
              <a:t> (GOC) </a:t>
            </a:r>
          </a:p>
          <a:p>
            <a:pPr lvl="1"/>
            <a:r>
              <a:rPr lang="en-GB" sz="1800" dirty="0">
                <a:hlinkClick r:id="rId6"/>
              </a:rPr>
              <a:t>http://amigo.geneontology.org/amigo</a:t>
            </a:r>
            <a:endParaRPr lang="en-GB" sz="1800" dirty="0"/>
          </a:p>
          <a:p>
            <a:pPr lvl="1"/>
            <a:r>
              <a:rPr lang="en-GB" sz="1800" dirty="0"/>
              <a:t>Easy access to annotations with faceted search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C0257-D8BA-47DB-9F9A-C77CEA345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13" y="0"/>
            <a:ext cx="4669487" cy="2540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7D68-F23E-498E-8F09-1B3242191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2513" y="3234149"/>
            <a:ext cx="4669487" cy="29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482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/>
              <a:t>The Gene Ontology (GO)</a:t>
            </a: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idx="1"/>
          </p:nvPr>
        </p:nvSpPr>
        <p:spPr>
          <a:xfrm>
            <a:off x="279400" y="952500"/>
            <a:ext cx="11302800" cy="4351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The world’s largest resource on gene functions (</a:t>
            </a: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http://geneontology.org/</a:t>
            </a: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Aims to capture biological knowledge and to describe attributes of gene products: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•"/>
            </a:pP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 a species agnostic manner - a</a:t>
            </a:r>
            <a:r>
              <a:rPr lang="en-GB" sz="2000" dirty="0"/>
              <a:t>llows transfer of knowledge between organisms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•"/>
            </a:pP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 language interpretable by humans and machines (ontologies)</a:t>
            </a:r>
          </a:p>
          <a:p>
            <a:pPr marL="887397" lvl="1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•"/>
            </a:pPr>
            <a:r>
              <a:rPr lang="en-GB" sz="1800" dirty="0"/>
              <a:t>Enables computational analyses for interpretation of high-throughput experimental and clinical data</a:t>
            </a:r>
          </a:p>
          <a:p>
            <a:pPr marL="887397" lvl="1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 Light"/>
              <a:buChar char="•"/>
            </a:pPr>
            <a:r>
              <a:rPr lang="en-GB" sz="1800" dirty="0"/>
              <a:t>Enables access to data at scale</a:t>
            </a:r>
            <a:endParaRPr lang="en-GB"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Freely available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Two parts; the </a:t>
            </a:r>
            <a:r>
              <a:rPr lang="en-GB" sz="2000" b="1" dirty="0"/>
              <a:t>ontology</a:t>
            </a:r>
            <a:r>
              <a:rPr lang="en-GB" sz="2000" dirty="0"/>
              <a:t> and the </a:t>
            </a:r>
            <a:r>
              <a:rPr lang="en-GB" sz="2000" b="1" dirty="0"/>
              <a:t>annotations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An ontology is a dictionary of defined terms, but with hierarchal relationships to each other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An annotation is an association of a gene product with an ontology term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830EE-F0B8-47D8-A85C-6D9BD8DEF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7259" y="457200"/>
            <a:ext cx="4923989" cy="28024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92C664-C83F-4234-BA20-49C0B7BB1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" b="34063"/>
          <a:stretch/>
        </p:blipFill>
        <p:spPr>
          <a:xfrm>
            <a:off x="103463" y="3528906"/>
            <a:ext cx="6008934" cy="29765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4B04A2D7-6F9C-4A1B-B376-2D1471168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91"/>
          <a:stretch/>
        </p:blipFill>
        <p:spPr>
          <a:xfrm>
            <a:off x="6640001" y="228600"/>
            <a:ext cx="5151939" cy="589172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90D2AE-A483-4B51-89EB-68DFA2C8E0C2}"/>
              </a:ext>
            </a:extLst>
          </p:cNvPr>
          <p:cNvCxnSpPr>
            <a:cxnSpLocks/>
          </p:cNvCxnSpPr>
          <p:nvPr/>
        </p:nvCxnSpPr>
        <p:spPr>
          <a:xfrm>
            <a:off x="1112979" y="2330446"/>
            <a:ext cx="529536" cy="52616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031C2B-5717-4E08-B56A-2F393F23D8FE}"/>
              </a:ext>
            </a:extLst>
          </p:cNvPr>
          <p:cNvCxnSpPr>
            <a:cxnSpLocks/>
          </p:cNvCxnSpPr>
          <p:nvPr/>
        </p:nvCxnSpPr>
        <p:spPr>
          <a:xfrm>
            <a:off x="2238923" y="1530856"/>
            <a:ext cx="1603872" cy="218461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7FE8FD-FFC5-4587-977B-914317EA392B}"/>
              </a:ext>
            </a:extLst>
          </p:cNvPr>
          <p:cNvCxnSpPr>
            <a:cxnSpLocks/>
          </p:cNvCxnSpPr>
          <p:nvPr/>
        </p:nvCxnSpPr>
        <p:spPr>
          <a:xfrm>
            <a:off x="2411932" y="5839476"/>
            <a:ext cx="3494" cy="34076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89D59-EE23-403E-9BE3-141DB4D5E698}"/>
              </a:ext>
            </a:extLst>
          </p:cNvPr>
          <p:cNvCxnSpPr>
            <a:cxnSpLocks/>
          </p:cNvCxnSpPr>
          <p:nvPr/>
        </p:nvCxnSpPr>
        <p:spPr>
          <a:xfrm flipV="1">
            <a:off x="2400357" y="5839476"/>
            <a:ext cx="4521304" cy="1157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A9ED0D7-928A-4B43-8057-980B05204423}"/>
              </a:ext>
            </a:extLst>
          </p:cNvPr>
          <p:cNvSpPr/>
          <p:nvPr/>
        </p:nvSpPr>
        <p:spPr>
          <a:xfrm>
            <a:off x="310029" y="-59362"/>
            <a:ext cx="4358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 err="1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QuickGO</a:t>
            </a:r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 ancestor view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066A1-A4A4-4F05-BEC6-052E59E2E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515" y="2504134"/>
            <a:ext cx="41915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092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C852C0-D947-4AE0-AD7D-6A3110C0AFED}"/>
              </a:ext>
            </a:extLst>
          </p:cNvPr>
          <p:cNvSpPr/>
          <p:nvPr/>
        </p:nvSpPr>
        <p:spPr>
          <a:xfrm>
            <a:off x="6493659" y="275109"/>
            <a:ext cx="4081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 err="1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AmiGO</a:t>
            </a:r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 – species filter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531DF-BF21-47B3-BB98-65D7785A7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900"/>
          <a:stretch/>
        </p:blipFill>
        <p:spPr>
          <a:xfrm>
            <a:off x="0" y="0"/>
            <a:ext cx="3972395" cy="891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56446-62C6-4CE6-BB33-DED6674E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4479"/>
            <a:ext cx="5594473" cy="365122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BDB852A-7FB7-4379-8030-CC83B19C9A7A}"/>
              </a:ext>
            </a:extLst>
          </p:cNvPr>
          <p:cNvSpPr/>
          <p:nvPr/>
        </p:nvSpPr>
        <p:spPr bwMode="auto">
          <a:xfrm>
            <a:off x="493853" y="3900668"/>
            <a:ext cx="3661458" cy="393540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3D0FD-36B2-4BBD-8887-DE55FEAC7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25" r="24384"/>
          <a:stretch/>
        </p:blipFill>
        <p:spPr>
          <a:xfrm>
            <a:off x="6071946" y="1222542"/>
            <a:ext cx="5904000" cy="391315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083FDB-EF7C-483C-8AA9-4099A0849B9A}"/>
              </a:ext>
            </a:extLst>
          </p:cNvPr>
          <p:cNvCxnSpPr>
            <a:cxnSpLocks/>
          </p:cNvCxnSpPr>
          <p:nvPr/>
        </p:nvCxnSpPr>
        <p:spPr bwMode="auto">
          <a:xfrm>
            <a:off x="4155311" y="4097438"/>
            <a:ext cx="2027187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F6AC151-B943-0C3D-F6A9-D7EE6AD5678A}"/>
              </a:ext>
            </a:extLst>
          </p:cNvPr>
          <p:cNvSpPr/>
          <p:nvPr/>
        </p:nvSpPr>
        <p:spPr bwMode="auto">
          <a:xfrm>
            <a:off x="6182498" y="3900668"/>
            <a:ext cx="537281" cy="393540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380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C852C0-D947-4AE0-AD7D-6A3110C0AFED}"/>
              </a:ext>
            </a:extLst>
          </p:cNvPr>
          <p:cNvSpPr/>
          <p:nvPr/>
        </p:nvSpPr>
        <p:spPr>
          <a:xfrm>
            <a:off x="8110433" y="100044"/>
            <a:ext cx="4081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 err="1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AmiGO</a:t>
            </a:r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 – species filter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531DF-BF21-47B3-BB98-65D7785A7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900"/>
          <a:stretch/>
        </p:blipFill>
        <p:spPr>
          <a:xfrm>
            <a:off x="0" y="0"/>
            <a:ext cx="3972395" cy="891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5B95D-5C48-4F55-B932-DB5E09D04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2" t="8020" r="172"/>
          <a:stretch/>
        </p:blipFill>
        <p:spPr>
          <a:xfrm>
            <a:off x="2796425" y="684819"/>
            <a:ext cx="3191320" cy="4977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4B0E95-A00E-423B-ABF5-0E3B5A5D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5" y="1667247"/>
            <a:ext cx="1962424" cy="1657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7C6776-E2D5-4D48-9444-C3915642F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68297"/>
            <a:ext cx="5982535" cy="29245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FE0B92-4924-4B99-A37C-018501F03B63}"/>
              </a:ext>
            </a:extLst>
          </p:cNvPr>
          <p:cNvCxnSpPr>
            <a:cxnSpLocks/>
          </p:cNvCxnSpPr>
          <p:nvPr/>
        </p:nvCxnSpPr>
        <p:spPr bwMode="auto">
          <a:xfrm>
            <a:off x="1918678" y="2907173"/>
            <a:ext cx="4379879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8945063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C852C0-D947-4AE0-AD7D-6A3110C0AFED}"/>
              </a:ext>
            </a:extLst>
          </p:cNvPr>
          <p:cNvSpPr/>
          <p:nvPr/>
        </p:nvSpPr>
        <p:spPr>
          <a:xfrm>
            <a:off x="624840" y="551456"/>
            <a:ext cx="9110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52500" eaLnBrk="1" hangingPunct="1"/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Difference between </a:t>
            </a:r>
            <a:r>
              <a:rPr lang="en-GB" sz="3200" dirty="0" err="1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AmiGO</a:t>
            </a:r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 and </a:t>
            </a:r>
            <a:r>
              <a:rPr lang="en-GB" sz="3200" dirty="0" err="1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QuickGO</a:t>
            </a:r>
            <a:r>
              <a:rPr lang="en-GB" sz="3200" dirty="0">
                <a:solidFill>
                  <a:schemeClr val="accent1"/>
                </a:solidFill>
                <a:latin typeface="HelveticaNeueLT Pro 45 Lt"/>
                <a:ea typeface="ＭＳ Ｐゴシック" charset="0"/>
              </a:rPr>
              <a:t> (beware)</a:t>
            </a:r>
            <a:endParaRPr lang="en-US" sz="3200" dirty="0">
              <a:solidFill>
                <a:schemeClr val="accent1"/>
              </a:solidFill>
              <a:latin typeface="HelveticaNeueLT Pro 45 Lt"/>
              <a:ea typeface="ＭＳ Ｐゴシック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80F8C74-DA4A-445E-B1F4-A981718B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90" y="1247964"/>
            <a:ext cx="10871200" cy="4871357"/>
          </a:xfrm>
        </p:spPr>
        <p:txBody>
          <a:bodyPr/>
          <a:lstStyle/>
          <a:p>
            <a:r>
              <a:rPr lang="en-GB" dirty="0"/>
              <a:t>Gene-centric or protein-centric worldview </a:t>
            </a:r>
          </a:p>
          <a:p>
            <a:pPr lvl="1"/>
            <a:r>
              <a:rPr lang="en-GB" dirty="0"/>
              <a:t>In </a:t>
            </a:r>
            <a:r>
              <a:rPr lang="en-GB" dirty="0" err="1"/>
              <a:t>UniProt</a:t>
            </a:r>
            <a:r>
              <a:rPr lang="en-GB" dirty="0"/>
              <a:t> GOA (and consequently in </a:t>
            </a:r>
            <a:r>
              <a:rPr lang="en-GB" dirty="0" err="1"/>
              <a:t>QuickGO</a:t>
            </a:r>
            <a:r>
              <a:rPr lang="en-GB" dirty="0"/>
              <a:t>) annotations are made to proteins, and there may be multiple proteins per gene, sometimes representing different isoforms. </a:t>
            </a:r>
          </a:p>
          <a:p>
            <a:pPr lvl="1"/>
            <a:r>
              <a:rPr lang="en-GB" dirty="0"/>
              <a:t>GO Central omits the majority of the sequences and IEA [electronic] annotations from </a:t>
            </a:r>
            <a:r>
              <a:rPr lang="en-GB" dirty="0" err="1"/>
              <a:t>UniProtKB</a:t>
            </a:r>
            <a:r>
              <a:rPr lang="en-GB" dirty="0"/>
              <a:t> from the weekly database builds due to the large size of the data set.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5206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362-822C-241A-85F0-AC53A11D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Ontology and annotation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BC910-F87F-07D2-8CC5-92952F56D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Aids searching </a:t>
            </a:r>
          </a:p>
          <a:p>
            <a:r>
              <a:rPr lang="en-GB" dirty="0"/>
              <a:t>Data integration</a:t>
            </a:r>
          </a:p>
          <a:p>
            <a:r>
              <a:rPr lang="en-GB" dirty="0"/>
              <a:t>Data analysis</a:t>
            </a:r>
          </a:p>
          <a:p>
            <a:r>
              <a:rPr lang="en-GB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3136063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93" y="171319"/>
            <a:ext cx="10871200" cy="1181362"/>
          </a:xfrm>
        </p:spPr>
        <p:txBody>
          <a:bodyPr/>
          <a:lstStyle/>
          <a:p>
            <a:pPr eaLnBrk="1" hangingPunct="1"/>
            <a:r>
              <a:rPr lang="en-GB" altLang="x-none" sz="2800" dirty="0"/>
              <a:t>Enrichment analysis</a:t>
            </a:r>
            <a:br>
              <a:rPr lang="en-GB" altLang="x-none" sz="2800" dirty="0"/>
            </a:br>
            <a:endParaRPr 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1" y="764585"/>
            <a:ext cx="6035579" cy="2054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x-none" sz="2200" b="1" dirty="0"/>
              <a:t>Find significantly overrepresented terms among a list of genes</a:t>
            </a:r>
          </a:p>
          <a:p>
            <a:pPr marL="515938" lvl="3"/>
            <a:r>
              <a:rPr lang="en-US" altLang="x-none" sz="2200" dirty="0"/>
              <a:t>What do genes in a gene list have in common?</a:t>
            </a:r>
          </a:p>
          <a:p>
            <a:pPr marL="263525" lvl="3"/>
            <a:r>
              <a:rPr lang="en-US" altLang="x-none" sz="2200" dirty="0"/>
              <a:t>Compare the annotations to your gene list with the annotations to the entire gene set to see if any terms are over or under represented compared to the background</a:t>
            </a:r>
          </a:p>
          <a:p>
            <a:pPr marL="515937" lvl="4"/>
            <a:r>
              <a:rPr lang="en-US" altLang="x-none" sz="1800" dirty="0"/>
              <a:t>E.g. 100 genes identified in an experiment, if 4/5 annotated to ‘galactose metabolism’ are identified, this is highly significant</a:t>
            </a:r>
          </a:p>
          <a:p>
            <a:pPr marL="263525" lvl="2"/>
            <a:r>
              <a:rPr lang="en-US" altLang="x-none" sz="2200" dirty="0"/>
              <a:t>An enrichment provides enriched terms and a statistical measure of how likely your genes (result set) fall into that category by chance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E299E6-1423-480C-A991-66D8A914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6" y="628519"/>
            <a:ext cx="5570791" cy="465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7448E-26F4-4D4D-90B1-BC0F4312D67C}"/>
              </a:ext>
            </a:extLst>
          </p:cNvPr>
          <p:cNvSpPr txBox="1"/>
          <p:nvPr/>
        </p:nvSpPr>
        <p:spPr>
          <a:xfrm>
            <a:off x="7153336" y="5434156"/>
            <a:ext cx="3472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Thodberg</a:t>
            </a:r>
            <a:r>
              <a:rPr lang="en-US" sz="1400" dirty="0"/>
              <a:t> et. al 2019 PMID:</a:t>
            </a:r>
            <a:r>
              <a:rPr lang="en-GB" sz="1400" dirty="0"/>
              <a:t>30566651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99758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2703332" cy="11813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Components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199"/>
            <a:ext cx="10871200" cy="4871357"/>
          </a:xfrm>
        </p:spPr>
        <p:txBody>
          <a:bodyPr/>
          <a:lstStyle/>
          <a:p>
            <a:pPr lvl="2"/>
            <a:r>
              <a:rPr lang="en-US" b="1" dirty="0"/>
              <a:t>GO annotations </a:t>
            </a:r>
          </a:p>
          <a:p>
            <a:pPr lvl="2"/>
            <a:r>
              <a:rPr lang="en-US" b="1" dirty="0"/>
              <a:t>Gene list of interest - </a:t>
            </a:r>
            <a:r>
              <a:rPr lang="en-US" altLang="x-none" dirty="0"/>
              <a:t>phenotype screen, differentially expressed genes across conditions or WT vs mutant, interacting genes, </a:t>
            </a:r>
            <a:r>
              <a:rPr lang="en-US" altLang="x-none" dirty="0" err="1"/>
              <a:t>etc</a:t>
            </a:r>
            <a:endParaRPr lang="en-US" b="1" dirty="0"/>
          </a:p>
          <a:p>
            <a:pPr lvl="2"/>
            <a:r>
              <a:rPr lang="en-US" b="1" dirty="0"/>
              <a:t>Background </a:t>
            </a:r>
            <a:r>
              <a:rPr lang="en-US" dirty="0"/>
              <a:t>(/reference) </a:t>
            </a:r>
            <a:r>
              <a:rPr lang="en-US" b="1" dirty="0"/>
              <a:t>gene set -</a:t>
            </a:r>
            <a:r>
              <a:rPr lang="en-US" dirty="0"/>
              <a:t>Set of all genes that </a:t>
            </a:r>
            <a:r>
              <a:rPr lang="en-US" i="1" dirty="0"/>
              <a:t>could</a:t>
            </a:r>
            <a:r>
              <a:rPr lang="en-US" dirty="0"/>
              <a:t> have been detected in the experiment. Do NOT include genes in the background set that couldn’t have been identified in the screen </a:t>
            </a:r>
          </a:p>
          <a:p>
            <a:pPr marL="1316038" lvl="3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e.g. if you identified proteins with a specific protein modification then do not include ncRNA genes in your background</a:t>
            </a:r>
          </a:p>
          <a:p>
            <a:pPr marL="1257300" lvl="2" indent="-34290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/>
              <a:t>e.g. if a microarray only contained a subset of genes, then these are the background</a:t>
            </a:r>
          </a:p>
          <a:p>
            <a:pPr lvl="2"/>
            <a:r>
              <a:rPr lang="en-US" dirty="0"/>
              <a:t>Some tools:</a:t>
            </a:r>
          </a:p>
          <a:p>
            <a:pPr marL="660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br>
              <a:rPr lang="en-US" altLang="x-none" sz="2400" dirty="0"/>
            </a:br>
            <a:endParaRPr lang="en-GB" dirty="0"/>
          </a:p>
          <a:p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425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Enrichment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199"/>
            <a:ext cx="10871200" cy="48713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Many different tools available</a:t>
            </a:r>
          </a:p>
          <a:p>
            <a:pPr lvl="1"/>
            <a:r>
              <a:rPr lang="en-US" dirty="0"/>
              <a:t>GO tool (Panther): </a:t>
            </a:r>
            <a:r>
              <a:rPr lang="en-US" altLang="x-none" dirty="0">
                <a:hlinkClick r:id="rId3"/>
              </a:rPr>
              <a:t>http://pantherdb.org/webservices/go/overrep.jsp</a:t>
            </a:r>
          </a:p>
          <a:p>
            <a:pPr lvl="1"/>
            <a:r>
              <a:rPr lang="en-US" dirty="0"/>
              <a:t>Princeton: </a:t>
            </a:r>
            <a:r>
              <a:rPr lang="en-US" altLang="x-none" dirty="0">
                <a:hlinkClick r:id="rId3"/>
              </a:rPr>
              <a:t>http://go.princeton.edu/cgi-bin/GOTermFinder</a:t>
            </a:r>
            <a:endParaRPr lang="en-US" altLang="x-none" dirty="0"/>
          </a:p>
          <a:p>
            <a:pPr lvl="1"/>
            <a:r>
              <a:rPr lang="en-US" dirty="0"/>
              <a:t>G:profiler: </a:t>
            </a:r>
            <a:r>
              <a:rPr lang="en-US" dirty="0">
                <a:hlinkClick r:id="rId4"/>
              </a:rPr>
              <a:t>http://biit.cs.ut.ee/gprofiler/gost</a:t>
            </a:r>
            <a:endParaRPr lang="en-US" dirty="0"/>
          </a:p>
          <a:p>
            <a:r>
              <a:rPr lang="en-US" altLang="x-none" dirty="0"/>
              <a:t>It is worth comparing results from multiple tools (look/feel, agreement, </a:t>
            </a:r>
            <a:r>
              <a:rPr lang="en-US" altLang="x-none" dirty="0" err="1"/>
              <a:t>etc</a:t>
            </a:r>
            <a:r>
              <a:rPr lang="en-US" altLang="x-none" dirty="0"/>
              <a:t>)</a:t>
            </a:r>
            <a:endParaRPr lang="en-US" dirty="0"/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76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41" y="97662"/>
            <a:ext cx="2113022" cy="118136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81F7AA-B48E-43B6-9514-D6DD71888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13"/>
          <a:stretch/>
        </p:blipFill>
        <p:spPr>
          <a:xfrm>
            <a:off x="1840094" y="1537796"/>
            <a:ext cx="7280357" cy="4544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3EF3F6-93D0-46BA-BBD3-7E6103DD2D1F}"/>
              </a:ext>
            </a:extLst>
          </p:cNvPr>
          <p:cNvSpPr txBox="1"/>
          <p:nvPr/>
        </p:nvSpPr>
        <p:spPr>
          <a:xfrm>
            <a:off x="7360428" y="355781"/>
            <a:ext cx="3580243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Number of genes annotated to the term in the background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863F2-5961-4756-83E7-7B2781300DDF}"/>
              </a:ext>
            </a:extLst>
          </p:cNvPr>
          <p:cNvSpPr txBox="1"/>
          <p:nvPr/>
        </p:nvSpPr>
        <p:spPr>
          <a:xfrm>
            <a:off x="3801650" y="341900"/>
            <a:ext cx="3414737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Number of genes annotated to the GO term in the list of interest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BD45C6-C72A-4585-8D17-A41382F12DA7}"/>
              </a:ext>
            </a:extLst>
          </p:cNvPr>
          <p:cNvCxnSpPr>
            <a:cxnSpLocks/>
          </p:cNvCxnSpPr>
          <p:nvPr/>
        </p:nvCxnSpPr>
        <p:spPr>
          <a:xfrm flipV="1">
            <a:off x="531078" y="2326511"/>
            <a:ext cx="1309016" cy="126512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653652-AEBD-4099-8DDC-71F1404C0516}"/>
              </a:ext>
            </a:extLst>
          </p:cNvPr>
          <p:cNvCxnSpPr>
            <a:cxnSpLocks/>
          </p:cNvCxnSpPr>
          <p:nvPr/>
        </p:nvCxnSpPr>
        <p:spPr>
          <a:xfrm>
            <a:off x="7869769" y="1098362"/>
            <a:ext cx="0" cy="4394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5D26A1-9472-44B6-B425-6DB9E5BDCD51}"/>
              </a:ext>
            </a:extLst>
          </p:cNvPr>
          <p:cNvCxnSpPr>
            <a:cxnSpLocks/>
          </p:cNvCxnSpPr>
          <p:nvPr/>
        </p:nvCxnSpPr>
        <p:spPr>
          <a:xfrm flipH="1">
            <a:off x="9000078" y="1852037"/>
            <a:ext cx="48370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18F01D-A643-4B16-A7D0-471AA775CD71}"/>
              </a:ext>
            </a:extLst>
          </p:cNvPr>
          <p:cNvSpPr txBox="1"/>
          <p:nvPr/>
        </p:nvSpPr>
        <p:spPr>
          <a:xfrm>
            <a:off x="9375496" y="1641968"/>
            <a:ext cx="2710432" cy="45037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600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dirty="0"/>
              <a:t>The probability of seeing at least X genes in the list of interest annotated to a specific GO term, considering how commonly it is annotated in the background set</a:t>
            </a:r>
          </a:p>
          <a:p>
            <a:pPr marL="36000">
              <a:spcBef>
                <a:spcPts val="200"/>
              </a:spcBef>
              <a:spcAft>
                <a:spcPts val="200"/>
              </a:spcAft>
            </a:pPr>
            <a:endParaRPr lang="en-US" sz="2000" i="1" dirty="0"/>
          </a:p>
          <a:p>
            <a:pPr marL="3600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i="1" dirty="0"/>
              <a:t>The closer the value is to zero the less likely it is to be observed by chance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8283A-86B6-492F-8839-EDECEA87BB62}"/>
              </a:ext>
            </a:extLst>
          </p:cNvPr>
          <p:cNvSpPr txBox="1"/>
          <p:nvPr/>
        </p:nvSpPr>
        <p:spPr>
          <a:xfrm>
            <a:off x="77342" y="3693811"/>
            <a:ext cx="1507707" cy="4001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Repetition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F6F860-993F-4CC6-91A1-6D13FF316003}"/>
              </a:ext>
            </a:extLst>
          </p:cNvPr>
          <p:cNvCxnSpPr>
            <a:cxnSpLocks/>
          </p:cNvCxnSpPr>
          <p:nvPr/>
        </p:nvCxnSpPr>
        <p:spPr>
          <a:xfrm flipV="1">
            <a:off x="531078" y="3010161"/>
            <a:ext cx="1309016" cy="58147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E5F1F1-49C8-43E3-BE34-02B8EFE50563}"/>
              </a:ext>
            </a:extLst>
          </p:cNvPr>
          <p:cNvCxnSpPr>
            <a:cxnSpLocks/>
          </p:cNvCxnSpPr>
          <p:nvPr/>
        </p:nvCxnSpPr>
        <p:spPr>
          <a:xfrm>
            <a:off x="633964" y="4152638"/>
            <a:ext cx="1206130" cy="74490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24DB93-AA74-4F7C-A44E-F8360592D040}"/>
              </a:ext>
            </a:extLst>
          </p:cNvPr>
          <p:cNvCxnSpPr>
            <a:cxnSpLocks/>
          </p:cNvCxnSpPr>
          <p:nvPr/>
        </p:nvCxnSpPr>
        <p:spPr>
          <a:xfrm>
            <a:off x="633964" y="4175459"/>
            <a:ext cx="1206130" cy="141511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B4477E-C8AF-4E52-B1A5-5563671FA8B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585049" y="3555542"/>
            <a:ext cx="255045" cy="33832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694BA6-6594-494A-B6C9-707E7C5D1B7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585049" y="3893866"/>
            <a:ext cx="255045" cy="2228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9164B9-98D2-469F-95DB-C296320AE93A}"/>
              </a:ext>
            </a:extLst>
          </p:cNvPr>
          <p:cNvCxnSpPr>
            <a:cxnSpLocks/>
          </p:cNvCxnSpPr>
          <p:nvPr/>
        </p:nvCxnSpPr>
        <p:spPr>
          <a:xfrm>
            <a:off x="5568336" y="1202534"/>
            <a:ext cx="0" cy="4394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8890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586" y="171319"/>
            <a:ext cx="2347310" cy="118136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10" y="762000"/>
            <a:ext cx="10871200" cy="4871357"/>
          </a:xfrm>
        </p:spPr>
        <p:txBody>
          <a:bodyPr/>
          <a:lstStyle/>
          <a:p>
            <a:r>
              <a:rPr lang="en-US" sz="2000" dirty="0"/>
              <a:t>List of terms enriched in data-set</a:t>
            </a:r>
          </a:p>
          <a:p>
            <a:r>
              <a:rPr lang="en-US" sz="2000" dirty="0"/>
              <a:t>List needs to be evaluated </a:t>
            </a:r>
          </a:p>
          <a:p>
            <a:pPr lvl="1"/>
            <a:r>
              <a:rPr lang="en-US" sz="1600" dirty="0"/>
              <a:t>Physiological relevance?</a:t>
            </a:r>
          </a:p>
          <a:p>
            <a:pPr lvl="2"/>
            <a:r>
              <a:rPr lang="en-US" sz="1800" dirty="0"/>
              <a:t>High level terms are often uninformative (for physiological role)</a:t>
            </a:r>
          </a:p>
          <a:p>
            <a:pPr lvl="1"/>
            <a:r>
              <a:rPr lang="en-US" sz="1800" dirty="0"/>
              <a:t>Pinpoint ancestor/child terms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EACCC-CDC6-4119-8C80-CC9877A1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7" y="2953068"/>
            <a:ext cx="8185089" cy="32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2710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What GO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895482"/>
            <a:ext cx="12008884" cy="2315552"/>
          </a:xfrm>
        </p:spPr>
        <p:txBody>
          <a:bodyPr/>
          <a:lstStyle/>
          <a:p>
            <a:r>
              <a:rPr lang="en-GB" sz="2200" dirty="0"/>
              <a:t>GO only describes ‘normal’ biological processes and functions</a:t>
            </a:r>
          </a:p>
          <a:p>
            <a:r>
              <a:rPr lang="en-GB" sz="2200" dirty="0"/>
              <a:t>It does NOT cover pathological processes (e.g. disease) or functions only observed in vitro</a:t>
            </a:r>
          </a:p>
          <a:p>
            <a:r>
              <a:rPr lang="en-GB" sz="2200" dirty="0"/>
              <a:t>It is not static</a:t>
            </a:r>
          </a:p>
          <a:p>
            <a:pPr lvl="1"/>
            <a:r>
              <a:rPr lang="en-GB" sz="2000" dirty="0"/>
              <a:t>Both the ontology and annotations are reviewed and updated regularly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Always ensure you use up-to-date releases in analysis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9930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27" y="317555"/>
            <a:ext cx="10871200" cy="4871357"/>
          </a:xfrm>
        </p:spPr>
        <p:txBody>
          <a:bodyPr/>
          <a:lstStyle/>
          <a:p>
            <a:r>
              <a:rPr lang="en-US" dirty="0"/>
              <a:t>Filter very similar terms out to narrow down the list</a:t>
            </a:r>
            <a:endParaRPr lang="en-GB" dirty="0"/>
          </a:p>
          <a:p>
            <a:r>
              <a:rPr lang="en-GB" dirty="0"/>
              <a:t>Grouping related terms and concepts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4F254-3F33-4978-A7CF-1319AEC4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" y="1466099"/>
            <a:ext cx="5365763" cy="2169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51BD96-8845-486F-8D8E-0F8F8F5868D6}"/>
              </a:ext>
            </a:extLst>
          </p:cNvPr>
          <p:cNvSpPr txBox="1"/>
          <p:nvPr/>
        </p:nvSpPr>
        <p:spPr>
          <a:xfrm>
            <a:off x="332827" y="3635346"/>
            <a:ext cx="70682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“significant enrichment of four distinct functional groups encompassing the regulation of the cell cycle, cytokinesis, response to nutrients, and chromatin modifications at the centromere” - </a:t>
            </a:r>
            <a:r>
              <a:rPr lang="en-US" sz="1400" dirty="0"/>
              <a:t>Bauer et. al 2012 PMID:</a:t>
            </a:r>
            <a:r>
              <a:rPr lang="en-GB" sz="1400" dirty="0"/>
              <a:t>22768388</a:t>
            </a:r>
            <a:endParaRPr lang="en-US" sz="14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8097932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0B398-A41D-9045-A605-90C092816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" t="11884" r="5408" b="18818"/>
          <a:stretch/>
        </p:blipFill>
        <p:spPr>
          <a:xfrm>
            <a:off x="6453963" y="361038"/>
            <a:ext cx="5603312" cy="252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E98C6-33A4-F67C-E862-19969CA4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80" y="2931917"/>
            <a:ext cx="6405153" cy="392608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5" y="818238"/>
            <a:ext cx="7676257" cy="180221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High level terms are often uninformative (for physiological role)</a:t>
            </a:r>
          </a:p>
          <a:p>
            <a:r>
              <a:rPr lang="en-GB" sz="2000" dirty="0"/>
              <a:t>Very high level terms lump unrelated concepts</a:t>
            </a:r>
          </a:p>
          <a:p>
            <a:r>
              <a:rPr lang="en-GB" sz="2000" dirty="0"/>
              <a:t>Biological “modules” generally do not overlap</a:t>
            </a:r>
          </a:p>
        </p:txBody>
      </p:sp>
    </p:spTree>
    <p:extLst>
      <p:ext uri="{BB962C8B-B14F-4D97-AF65-F5344CB8AC3E}">
        <p14:creationId xmlns:p14="http://schemas.microsoft.com/office/powerpoint/2010/main" val="254459981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GO subsets (GO slims)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199"/>
            <a:ext cx="10871200" cy="4871357"/>
          </a:xfrm>
        </p:spPr>
        <p:txBody>
          <a:bodyPr/>
          <a:lstStyle/>
          <a:p>
            <a:pPr>
              <a:buFontTx/>
              <a:buChar char="•"/>
            </a:pPr>
            <a:r>
              <a:rPr lang="en-GB" dirty="0"/>
              <a:t>Mapping granular annotations of a set of genes to high-level (more general) parent terms </a:t>
            </a:r>
            <a:endParaRPr lang="en-US" altLang="x-none" dirty="0"/>
          </a:p>
          <a:p>
            <a:pPr lvl="1">
              <a:buFontTx/>
              <a:buChar char="•"/>
            </a:pPr>
            <a:r>
              <a:rPr lang="en-US" altLang="x-none" dirty="0"/>
              <a:t>A coarse-grained overview of detailed annotation</a:t>
            </a:r>
          </a:p>
          <a:p>
            <a:pPr lvl="1">
              <a:buFontTx/>
              <a:buChar char="•"/>
            </a:pPr>
            <a:r>
              <a:rPr lang="en-US" altLang="x-none" dirty="0"/>
              <a:t>Possible because high-level terms are inherited</a:t>
            </a:r>
          </a:p>
          <a:p>
            <a:pPr>
              <a:buFontTx/>
              <a:buChar char="•"/>
            </a:pPr>
            <a:r>
              <a:rPr lang="en-US" altLang="x-none" dirty="0"/>
              <a:t>Useful for visualizing broad annotation categories for a gene list / entire genome, or to summarize a dataset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7420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4"/>
          <p:cNvSpPr txBox="1">
            <a:spLocks noGrp="1"/>
          </p:cNvSpPr>
          <p:nvPr>
            <p:ph type="title"/>
          </p:nvPr>
        </p:nvSpPr>
        <p:spPr>
          <a:xfrm>
            <a:off x="57167" y="190500"/>
            <a:ext cx="7752400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Common uses of subsets/slims</a:t>
            </a:r>
            <a:endParaRPr dirty="0"/>
          </a:p>
        </p:txBody>
      </p:sp>
      <p:sp>
        <p:nvSpPr>
          <p:cNvPr id="783" name="Google Shape;783;p84"/>
          <p:cNvSpPr txBox="1">
            <a:spLocks noGrp="1"/>
          </p:cNvSpPr>
          <p:nvPr>
            <p:ph type="body" idx="1"/>
          </p:nvPr>
        </p:nvSpPr>
        <p:spPr>
          <a:xfrm>
            <a:off x="-49767" y="803400"/>
            <a:ext cx="7499200" cy="29272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1. Whole genome slims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609585" indent="-44025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Summarises an organism’s biology</a:t>
            </a:r>
            <a:endParaRPr sz="2133" dirty="0"/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A resource for planning curation (or research) – enables identification of unannotated or uncharacterized genes</a:t>
            </a:r>
            <a:endParaRPr sz="2133" dirty="0"/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Needs to be biologically relevant and redundancy minimized</a:t>
            </a:r>
            <a:endParaRPr sz="2133" dirty="0"/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Coverage needs to be as good as possible</a:t>
            </a:r>
            <a:endParaRPr sz="2133" dirty="0"/>
          </a:p>
        </p:txBody>
      </p:sp>
      <p:pic>
        <p:nvPicPr>
          <p:cNvPr id="785" name="Google Shape;7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30608"/>
            <a:ext cx="12192000" cy="25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4"/>
          <p:cNvSpPr txBox="1"/>
          <p:nvPr/>
        </p:nvSpPr>
        <p:spPr>
          <a:xfrm>
            <a:off x="222267" y="6324400"/>
            <a:ext cx="8585200" cy="5647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https://www.alliancegenome.org/gene/HGNC:11998#function---go-annotations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4;p84">
            <a:extLst>
              <a:ext uri="{FF2B5EF4-FFF2-40B4-BE49-F238E27FC236}">
                <a16:creationId xmlns:a16="http://schemas.microsoft.com/office/drawing/2014/main" id="{3BA58CF7-4259-9DF0-D4A8-DFAE52E43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5068" y="113856"/>
            <a:ext cx="10871200" cy="1776669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2. Single gene overview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609585" indent="-44025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E.g. ribbon display</a:t>
            </a:r>
            <a:endParaRPr sz="2133" dirty="0"/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Indicates branches of GO applicable to gene</a:t>
            </a:r>
            <a:endParaRPr sz="2133" dirty="0"/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•"/>
            </a:pPr>
            <a:r>
              <a:rPr lang="en-GB" sz="2133" dirty="0"/>
              <a:t>High level grouping terms – redundancy matters less</a:t>
            </a:r>
            <a:endParaRPr sz="2133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1DF64-7418-423B-E67F-F50FA534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4" r="105"/>
          <a:stretch/>
        </p:blipFill>
        <p:spPr>
          <a:xfrm>
            <a:off x="360049" y="2898382"/>
            <a:ext cx="8688000" cy="17766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182F37-A389-B368-7E9A-F29F39F6C7B2}"/>
              </a:ext>
            </a:extLst>
          </p:cNvPr>
          <p:cNvGrpSpPr/>
          <p:nvPr/>
        </p:nvGrpSpPr>
        <p:grpSpPr>
          <a:xfrm>
            <a:off x="453025" y="4721499"/>
            <a:ext cx="9115299" cy="1951743"/>
            <a:chOff x="1209213" y="2940323"/>
            <a:chExt cx="6836474" cy="14638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921082-F820-9194-20CE-038B92A36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5950" y="2940323"/>
              <a:ext cx="4889737" cy="14638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CEBF50-561E-E023-442D-C7EB4771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213" y="3257865"/>
              <a:ext cx="1955446" cy="111142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87C26-B36E-D7E5-936A-1BE742378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950" y="2102220"/>
            <a:ext cx="7671871" cy="9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7481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5"/>
          <p:cNvSpPr txBox="1">
            <a:spLocks noGrp="1"/>
          </p:cNvSpPr>
          <p:nvPr>
            <p:ph type="body" idx="1"/>
          </p:nvPr>
        </p:nvSpPr>
        <p:spPr>
          <a:xfrm>
            <a:off x="396784" y="775293"/>
            <a:ext cx="4368800" cy="25208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GB" b="1" dirty="0">
                <a:latin typeface="Arial"/>
                <a:ea typeface="Arial"/>
                <a:cs typeface="Arial"/>
                <a:sym typeface="Arial"/>
              </a:rPr>
              <a:t>3. Slimming results from an analysis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609585" indent="-44025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sz="2133" dirty="0">
                <a:solidFill>
                  <a:schemeClr val="dk1"/>
                </a:solidFill>
              </a:rPr>
              <a:t>To aid interpretation of results (e.g. results from an enrichment)</a:t>
            </a:r>
            <a:endParaRPr sz="2133" dirty="0">
              <a:solidFill>
                <a:schemeClr val="dk1"/>
              </a:solidFill>
            </a:endParaRPr>
          </a:p>
          <a:p>
            <a:pPr marL="609585" indent="-44025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sz="2133" dirty="0">
                <a:solidFill>
                  <a:schemeClr val="dk1"/>
                </a:solidFill>
              </a:rPr>
              <a:t>Data display/result summary – smallest possible table that will convey the message</a:t>
            </a:r>
            <a:endParaRPr sz="2133" dirty="0"/>
          </a:p>
        </p:txBody>
      </p:sp>
      <p:pic>
        <p:nvPicPr>
          <p:cNvPr id="793" name="Google Shape;793;p85"/>
          <p:cNvPicPr preferRelativeResize="0"/>
          <p:nvPr/>
        </p:nvPicPr>
        <p:blipFill rotWithShape="1">
          <a:blip r:embed="rId3">
            <a:alphaModFix/>
          </a:blip>
          <a:srcRect t="53419" r="49510"/>
          <a:stretch/>
        </p:blipFill>
        <p:spPr>
          <a:xfrm>
            <a:off x="6570465" y="2705808"/>
            <a:ext cx="4477667" cy="3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5"/>
          <p:cNvSpPr txBox="1">
            <a:spLocks noGrp="1"/>
          </p:cNvSpPr>
          <p:nvPr>
            <p:ph type="body" idx="1"/>
          </p:nvPr>
        </p:nvSpPr>
        <p:spPr>
          <a:xfrm>
            <a:off x="6096000" y="551615"/>
            <a:ext cx="6356400" cy="6128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None/>
            </a:pPr>
            <a:r>
              <a:rPr lang="en-GB" sz="1867" dirty="0" err="1"/>
              <a:t>Thodberg</a:t>
            </a:r>
            <a:r>
              <a:rPr lang="en-GB" sz="1867" dirty="0"/>
              <a:t> et al. (2019) PMID:30566651</a:t>
            </a:r>
            <a:endParaRPr sz="1867" dirty="0"/>
          </a:p>
          <a:p>
            <a:pPr marL="609585" indent="-44025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-"/>
            </a:pPr>
            <a:r>
              <a:rPr lang="en-GB" sz="2133" dirty="0"/>
              <a:t>Compared differentially expressed genes across different conditions (genes downregulated in hydrogen peroxide shown)</a:t>
            </a:r>
            <a:endParaRPr sz="2133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00" y="0"/>
            <a:ext cx="109053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6"/>
          <p:cNvSpPr txBox="1">
            <a:spLocks noGrp="1"/>
          </p:cNvSpPr>
          <p:nvPr>
            <p:ph type="body" idx="1"/>
          </p:nvPr>
        </p:nvSpPr>
        <p:spPr>
          <a:xfrm>
            <a:off x="0" y="5257800"/>
            <a:ext cx="6229200" cy="1600400"/>
          </a:xfrm>
          <a:prstGeom prst="rect">
            <a:avLst/>
          </a:prstGeom>
          <a:solidFill>
            <a:schemeClr val="lt1"/>
          </a:solidFill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40256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SzPts val="1600"/>
              <a:buChar char="-"/>
            </a:pPr>
            <a:r>
              <a:rPr lang="en-GB" sz="1867"/>
              <a:t>QuckGO “ancestor tree” view for the 10 ontology terms enriched among genes that are downregulated in H2O2</a:t>
            </a:r>
            <a:endParaRPr sz="1867"/>
          </a:p>
          <a:p>
            <a:pPr marL="609585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67"/>
              <a:t>https://www.ebi.ac.uk/QuickGO</a:t>
            </a:r>
            <a:endParaRPr sz="1867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900905-2ECF-29AE-5325-FA78BBAB7B09}"/>
              </a:ext>
            </a:extLst>
          </p:cNvPr>
          <p:cNvSpPr/>
          <p:nvPr/>
        </p:nvSpPr>
        <p:spPr>
          <a:xfrm>
            <a:off x="4207934" y="24939"/>
            <a:ext cx="1272183" cy="993156"/>
          </a:xfrm>
          <a:prstGeom prst="rect">
            <a:avLst/>
          </a:prstGeom>
          <a:noFill/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D568E-E7B3-8A00-5FA6-50FC0EE32671}"/>
              </a:ext>
            </a:extLst>
          </p:cNvPr>
          <p:cNvSpPr/>
          <p:nvPr/>
        </p:nvSpPr>
        <p:spPr>
          <a:xfrm>
            <a:off x="9477081" y="2435845"/>
            <a:ext cx="1221295" cy="993156"/>
          </a:xfrm>
          <a:prstGeom prst="rect">
            <a:avLst/>
          </a:prstGeom>
          <a:noFill/>
          <a:ln w="60325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7"/>
          <p:cNvPicPr preferRelativeResize="0"/>
          <p:nvPr/>
        </p:nvPicPr>
        <p:blipFill rotWithShape="1">
          <a:blip r:embed="rId3">
            <a:alphaModFix/>
          </a:blip>
          <a:srcRect t="53419" r="49510"/>
          <a:stretch/>
        </p:blipFill>
        <p:spPr>
          <a:xfrm>
            <a:off x="0" y="0"/>
            <a:ext cx="3498867" cy="26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100" y="1181101"/>
            <a:ext cx="4892267" cy="307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7"/>
          <p:cNvPicPr preferRelativeResize="0"/>
          <p:nvPr/>
        </p:nvPicPr>
        <p:blipFill rotWithShape="1">
          <a:blip r:embed="rId3">
            <a:alphaModFix/>
          </a:blip>
          <a:srcRect t="53418" r="49510" b="37884"/>
          <a:stretch/>
        </p:blipFill>
        <p:spPr>
          <a:xfrm>
            <a:off x="7574633" y="3522867"/>
            <a:ext cx="4477667" cy="644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7"/>
          <p:cNvSpPr/>
          <p:nvPr/>
        </p:nvSpPr>
        <p:spPr>
          <a:xfrm rot="1142105">
            <a:off x="1570027" y="2537065"/>
            <a:ext cx="5832952" cy="698272"/>
          </a:xfrm>
          <a:prstGeom prst="rightArrow">
            <a:avLst>
              <a:gd name="adj1" fmla="val 38942"/>
              <a:gd name="adj2" fmla="val 52263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/>
          </a:p>
        </p:txBody>
      </p:sp>
      <p:sp>
        <p:nvSpPr>
          <p:cNvPr id="809" name="Google Shape;809;p87"/>
          <p:cNvSpPr txBox="1">
            <a:spLocks noGrp="1"/>
          </p:cNvSpPr>
          <p:nvPr>
            <p:ph type="body" idx="1"/>
          </p:nvPr>
        </p:nvSpPr>
        <p:spPr>
          <a:xfrm>
            <a:off x="7574633" y="4257667"/>
            <a:ext cx="3734800" cy="970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40256">
              <a:spcBef>
                <a:spcPts val="400"/>
              </a:spcBef>
              <a:spcAft>
                <a:spcPts val="0"/>
              </a:spcAft>
              <a:buSzPts val="1600"/>
              <a:buChar char="-"/>
            </a:pPr>
            <a:r>
              <a:rPr lang="en-GB" sz="2133" dirty="0"/>
              <a:t>Ribosome biogenesis</a:t>
            </a:r>
            <a:endParaRPr sz="2133" dirty="0"/>
          </a:p>
          <a:p>
            <a:pPr marL="609585" indent="-440256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2133" dirty="0"/>
              <a:t>Translation</a:t>
            </a:r>
            <a:endParaRPr sz="2133" dirty="0"/>
          </a:p>
        </p:txBody>
      </p:sp>
      <p:sp>
        <p:nvSpPr>
          <p:cNvPr id="810" name="Google Shape;810;p87"/>
          <p:cNvSpPr txBox="1">
            <a:spLocks noGrp="1"/>
          </p:cNvSpPr>
          <p:nvPr>
            <p:ph type="body" idx="1"/>
          </p:nvPr>
        </p:nvSpPr>
        <p:spPr>
          <a:xfrm>
            <a:off x="7638133" y="446900"/>
            <a:ext cx="3734800" cy="18036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/>
              <a:t>Take the knowledge of the structure of the ontology to “slim down” the results for condensed data-display</a:t>
            </a:r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58F13D-B07E-498D-BBD2-5A4CCDEC8D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0259" y="1562582"/>
            <a:ext cx="10871200" cy="46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buFontTx/>
              <a:buChar char="•"/>
            </a:pPr>
            <a:r>
              <a:rPr lang="en-US" altLang="x-none" sz="2200" dirty="0"/>
              <a:t>Ready made subsets are available at the GO </a:t>
            </a:r>
            <a:r>
              <a:rPr lang="en-US" altLang="ja-JP" sz="2200" dirty="0"/>
              <a:t>site</a:t>
            </a:r>
          </a:p>
          <a:p>
            <a:pPr lvl="1">
              <a:buFontTx/>
              <a:buChar char="•"/>
            </a:pPr>
            <a:r>
              <a:rPr lang="en-US" altLang="ja-JP" sz="2000" dirty="0"/>
              <a:t>Includes (among others) species-specific genome subsets as well as a generic GO subset</a:t>
            </a:r>
          </a:p>
          <a:p>
            <a:pPr lvl="1">
              <a:buFontTx/>
              <a:buChar char="•"/>
            </a:pPr>
            <a:r>
              <a:rPr lang="en-US" altLang="ja-JP" sz="2000" dirty="0">
                <a:hlinkClick r:id="rId2"/>
              </a:rPr>
              <a:t>http://geneontology.org/docs/download-ontology/#subsets</a:t>
            </a:r>
            <a:endParaRPr lang="en-US" altLang="ja-JP" sz="2000" dirty="0"/>
          </a:p>
          <a:p>
            <a:pPr>
              <a:buFontTx/>
              <a:buChar char="•"/>
            </a:pPr>
            <a:r>
              <a:rPr lang="en-US" altLang="x-none" sz="2200" dirty="0"/>
              <a:t>No “one size fits all” - you can create your own GO slim with terms of interest</a:t>
            </a:r>
          </a:p>
          <a:p>
            <a:pPr lvl="2">
              <a:buFontTx/>
              <a:buChar char="•"/>
            </a:pPr>
            <a:r>
              <a:rPr lang="en-US" altLang="x-none" sz="2000" dirty="0">
                <a:hlinkClick r:id="rId3"/>
              </a:rPr>
              <a:t>http://go.princeton.edu/cgi-bin/GOTermMapper</a:t>
            </a:r>
            <a:endParaRPr lang="en-US" altLang="x-none" sz="2000" dirty="0"/>
          </a:p>
          <a:p>
            <a:pPr lvl="2">
              <a:buFontTx/>
              <a:buChar char="•"/>
            </a:pPr>
            <a:r>
              <a:rPr lang="en-GB" sz="2000" dirty="0"/>
              <a:t>Map2Slim script https://github.com/owlcollab/owltools/wiki/Map2Slim</a:t>
            </a:r>
            <a:endParaRPr lang="en-US" altLang="x-none" sz="2000" dirty="0"/>
          </a:p>
          <a:p>
            <a:pPr>
              <a:buFontTx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88408346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7CDDAB-9F68-4046-8933-61D1B9C7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5761"/>
            <a:ext cx="10871200" cy="837981"/>
          </a:xfrm>
        </p:spPr>
        <p:txBody>
          <a:bodyPr/>
          <a:lstStyle/>
          <a:p>
            <a:pPr algn="ctr"/>
            <a:r>
              <a:rPr lang="en-US" dirty="0"/>
              <a:t>Slimming tips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58F13D-B07E-498D-BBD2-5A4CCDEC8D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1063407"/>
            <a:ext cx="12191999" cy="129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lvl="1">
              <a:buFontTx/>
              <a:buChar char="•"/>
            </a:pPr>
            <a:r>
              <a:rPr lang="en-GB" sz="2200" dirty="0"/>
              <a:t>Only slim one aspect (molecular function, biological process or cellular component) at a time</a:t>
            </a:r>
          </a:p>
          <a:p>
            <a:pPr lvl="1">
              <a:buFontTx/>
              <a:buChar char="•"/>
            </a:pPr>
            <a:r>
              <a:rPr lang="en-GB" sz="2200" dirty="0"/>
              <a:t>Minimise genes that do not slim – </a:t>
            </a:r>
            <a:r>
              <a:rPr lang="en-GB" sz="2200" b="1" dirty="0"/>
              <a:t>unannotated, unknown, </a:t>
            </a:r>
            <a:r>
              <a:rPr lang="en-GB" sz="2200" b="1" dirty="0" err="1"/>
              <a:t>unslimmed</a:t>
            </a:r>
            <a:r>
              <a:rPr lang="en-GB" sz="2200" b="1" dirty="0"/>
              <a:t>?</a:t>
            </a:r>
          </a:p>
          <a:p>
            <a:pPr>
              <a:buFontTx/>
              <a:buChar char="•"/>
            </a:pPr>
            <a:endParaRPr lang="en-US" altLang="x-none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E8DEF6A9-460F-E0C2-6C14-A80BC45DDD67}"/>
              </a:ext>
            </a:extLst>
          </p:cNvPr>
          <p:cNvSpPr txBox="1">
            <a:spLocks/>
          </p:cNvSpPr>
          <p:nvPr/>
        </p:nvSpPr>
        <p:spPr bwMode="auto">
          <a:xfrm>
            <a:off x="207634" y="5589588"/>
            <a:ext cx="11627876" cy="137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rgbClr val="595959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rgbClr val="595959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rgbClr val="595959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rgbClr val="595959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kern="0" dirty="0"/>
              <a:t>New gene characterization is slow!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kern="0" dirty="0"/>
              <a:t>20% of genes are still unknown Biological Process (- do not slim to any ‘biologically informative’ genome slim terms)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kern="0" dirty="0"/>
              <a:t>70% of human research is on proteins known pre-genome sequencing (PMID:21307913)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600" kern="0" dirty="0"/>
          </a:p>
        </p:txBody>
      </p:sp>
      <p:pic>
        <p:nvPicPr>
          <p:cNvPr id="3" name="Google Shape;304;p42">
            <a:extLst>
              <a:ext uri="{FF2B5EF4-FFF2-40B4-BE49-F238E27FC236}">
                <a16:creationId xmlns:a16="http://schemas.microsoft.com/office/drawing/2014/main" id="{8580DBA9-B73E-6C27-A2ED-8C9D58E02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4784" y="2277657"/>
            <a:ext cx="4119215" cy="264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5;p42">
            <a:extLst>
              <a:ext uri="{FF2B5EF4-FFF2-40B4-BE49-F238E27FC236}">
                <a16:creationId xmlns:a16="http://schemas.microsoft.com/office/drawing/2014/main" id="{B2D1CFEA-D7FD-1C67-2E68-622C8AB8F4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" t="29450" r="47956" b="55073"/>
          <a:stretch/>
        </p:blipFill>
        <p:spPr>
          <a:xfrm>
            <a:off x="9946288" y="3038179"/>
            <a:ext cx="1260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5;p42">
            <a:extLst>
              <a:ext uri="{FF2B5EF4-FFF2-40B4-BE49-F238E27FC236}">
                <a16:creationId xmlns:a16="http://schemas.microsoft.com/office/drawing/2014/main" id="{6C32D982-4585-650E-5ACA-07021CC7F6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" t="73768" r="47956" b="10755"/>
          <a:stretch/>
        </p:blipFill>
        <p:spPr>
          <a:xfrm>
            <a:off x="9946288" y="3405875"/>
            <a:ext cx="1260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B0FFA-B7F0-171E-6A8A-268A1112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56" y="2184899"/>
            <a:ext cx="3989039" cy="296224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49DD04-7A1F-60A9-9A82-39514E7BEE1A}"/>
              </a:ext>
            </a:extLst>
          </p:cNvPr>
          <p:cNvSpPr txBox="1">
            <a:spLocks/>
          </p:cNvSpPr>
          <p:nvPr/>
        </p:nvSpPr>
        <p:spPr bwMode="auto">
          <a:xfrm>
            <a:off x="4260431" y="4952522"/>
            <a:ext cx="4264860" cy="45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kern="0" dirty="0">
                <a:solidFill>
                  <a:srgbClr val="45818E"/>
                </a:solidFill>
              </a:rPr>
              <a:t>Hidden in plain sight: what remains to be discovered in the eukaryotic proteome? PMID:30938578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1387052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4105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The Ontology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57" y="914399"/>
            <a:ext cx="6408057" cy="520881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GO provides systematic language to describe gene products in three domains:</a:t>
            </a:r>
          </a:p>
          <a:p>
            <a:pPr marL="355600" lvl="1" indent="0">
              <a:buNone/>
            </a:pPr>
            <a:r>
              <a:rPr lang="en-GB" b="1" dirty="0"/>
              <a:t>Molecular Function (MF)</a:t>
            </a:r>
          </a:p>
          <a:p>
            <a:pPr lvl="1"/>
            <a:r>
              <a:rPr lang="en-GB" dirty="0"/>
              <a:t>Single step tasks</a:t>
            </a:r>
          </a:p>
          <a:p>
            <a:pPr lvl="2"/>
            <a:r>
              <a:rPr lang="en-GB" dirty="0"/>
              <a:t>fumarase, protein kinase, cargo receptor</a:t>
            </a:r>
          </a:p>
          <a:p>
            <a:pPr marL="355600" lvl="1" indent="0">
              <a:buNone/>
            </a:pPr>
            <a:r>
              <a:rPr lang="en-GB" b="1" dirty="0"/>
              <a:t>Biological Process (BP)</a:t>
            </a:r>
          </a:p>
          <a:p>
            <a:pPr lvl="1"/>
            <a:r>
              <a:rPr lang="en-GB" dirty="0"/>
              <a:t>A recognized series of events </a:t>
            </a:r>
          </a:p>
          <a:p>
            <a:pPr lvl="2"/>
            <a:r>
              <a:rPr lang="en-GB" dirty="0"/>
              <a:t>citric acid cycle, cell division, kidney development</a:t>
            </a:r>
          </a:p>
          <a:p>
            <a:pPr marL="355600" lvl="1" indent="0">
              <a:buNone/>
            </a:pPr>
            <a:r>
              <a:rPr lang="en-GB" b="1" dirty="0"/>
              <a:t>Cellular Component (CC)</a:t>
            </a:r>
          </a:p>
          <a:p>
            <a:pPr lvl="1"/>
            <a:r>
              <a:rPr lang="en-GB" dirty="0"/>
              <a:t>Where gene products localize</a:t>
            </a:r>
          </a:p>
          <a:p>
            <a:pPr lvl="2"/>
            <a:r>
              <a:rPr lang="en-GB" dirty="0"/>
              <a:t>mitochondrion, lysosomal membrane, synapse</a:t>
            </a:r>
          </a:p>
          <a:p>
            <a:pPr lvl="2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EE1516-904A-4108-9510-22D05242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2" y="1055294"/>
            <a:ext cx="6193972" cy="4927024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9338799-3289-4C79-A749-B0EF60FF44D2}"/>
              </a:ext>
            </a:extLst>
          </p:cNvPr>
          <p:cNvSpPr txBox="1">
            <a:spLocks/>
          </p:cNvSpPr>
          <p:nvPr/>
        </p:nvSpPr>
        <p:spPr bwMode="auto">
          <a:xfrm>
            <a:off x="10228068" y="5677518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kern="0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99910231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7CDDAB-9F68-4046-8933-61D1B9C7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5761"/>
            <a:ext cx="10871200" cy="837981"/>
          </a:xfrm>
        </p:spPr>
        <p:txBody>
          <a:bodyPr/>
          <a:lstStyle/>
          <a:p>
            <a:pPr algn="ctr"/>
            <a:r>
              <a:rPr lang="en-US" dirty="0"/>
              <a:t>Slimming tips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58F13D-B07E-498D-BBD2-5A4CCDEC8D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8765" y="1302152"/>
            <a:ext cx="10871200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lvl="1">
              <a:buFontTx/>
              <a:buChar char="•"/>
            </a:pPr>
            <a:r>
              <a:rPr lang="en-GB" sz="2200" dirty="0"/>
              <a:t>Only slim one aspect (molecular function, biological process or cellular component) at a time</a:t>
            </a:r>
          </a:p>
          <a:p>
            <a:pPr lvl="1">
              <a:buFontTx/>
              <a:buChar char="•"/>
            </a:pPr>
            <a:r>
              <a:rPr lang="en-GB" sz="2200" dirty="0"/>
              <a:t>Minimise genes that do not slim – </a:t>
            </a:r>
            <a:r>
              <a:rPr lang="en-GB" sz="2200" b="1" dirty="0"/>
              <a:t>unannotated, unknown, </a:t>
            </a:r>
            <a:r>
              <a:rPr lang="en-GB" sz="2200" b="1" dirty="0" err="1"/>
              <a:t>unslimmed</a:t>
            </a:r>
            <a:r>
              <a:rPr lang="en-GB" sz="2200" b="1" dirty="0"/>
              <a:t>?</a:t>
            </a:r>
          </a:p>
          <a:p>
            <a:pPr lvl="1">
              <a:buFontTx/>
              <a:buChar char="•"/>
            </a:pPr>
            <a:r>
              <a:rPr lang="en-GB" sz="2200" dirty="0"/>
              <a:t>Terms must be picked manually</a:t>
            </a:r>
          </a:p>
          <a:p>
            <a:pPr lvl="2">
              <a:buFontTx/>
              <a:buChar char="•"/>
            </a:pPr>
            <a:r>
              <a:rPr lang="en-GB" sz="2000" dirty="0"/>
              <a:t>There are no readily identifiable ‘levels’ in the ontology</a:t>
            </a:r>
          </a:p>
          <a:p>
            <a:pPr lvl="2">
              <a:buFontTx/>
              <a:buChar char="•"/>
            </a:pPr>
            <a:r>
              <a:rPr lang="en-GB" sz="2000" dirty="0"/>
              <a:t>Avoid going too high (terms that slim most genes - biologically uninformative)</a:t>
            </a:r>
          </a:p>
          <a:p>
            <a:pPr lvl="2">
              <a:buFontTx/>
              <a:buChar char="•"/>
            </a:pPr>
            <a:r>
              <a:rPr lang="en-GB" sz="2000" dirty="0"/>
              <a:t>Lump vs. split – Some terms have a common parent in the ontology, but are largely unconnected in terms of gene sets</a:t>
            </a:r>
          </a:p>
          <a:p>
            <a:pPr lvl="3">
              <a:buFontTx/>
              <a:buChar char="•"/>
            </a:pPr>
            <a:r>
              <a:rPr lang="en-GB" sz="2000" dirty="0"/>
              <a:t>Nuclear gene expression vs. mitochondrial gene expression</a:t>
            </a:r>
          </a:p>
          <a:p>
            <a:pPr lvl="3">
              <a:buFontTx/>
              <a:buChar char="•"/>
            </a:pPr>
            <a:r>
              <a:rPr lang="en-GB" sz="2000" dirty="0"/>
              <a:t>Vesicle-mediated transport vs. nucleocytoplasmic transport</a:t>
            </a:r>
          </a:p>
          <a:p>
            <a:pPr>
              <a:buFontTx/>
              <a:buChar char="•"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6151992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3B313-8EB3-4EDF-AD3B-FE5C5AF7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7726744" cy="762000"/>
          </a:xfrm>
        </p:spPr>
        <p:txBody>
          <a:bodyPr/>
          <a:lstStyle/>
          <a:p>
            <a:r>
              <a:rPr lang="en-GB" dirty="0"/>
              <a:t>Lump vs. split, real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0914E5-FEE8-483C-B39A-EB2A8797B8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080938" y="457200"/>
            <a:ext cx="2764221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Adapted from </a:t>
            </a:r>
            <a:r>
              <a:rPr lang="en-US" sz="1600" dirty="0" err="1"/>
              <a:t>Hayles</a:t>
            </a:r>
            <a:r>
              <a:rPr lang="en-US" sz="1600" dirty="0"/>
              <a:t> et al 2013 PMID:</a:t>
            </a:r>
            <a:r>
              <a:rPr lang="is-IS" sz="1600" dirty="0"/>
              <a:t>23697806</a:t>
            </a:r>
            <a:endParaRPr lang="en-US" sz="1600" dirty="0"/>
          </a:p>
          <a:p>
            <a:r>
              <a:rPr lang="en-US" sz="2000" dirty="0"/>
              <a:t>Genome-wide deletion mutant phenotype screen</a:t>
            </a:r>
          </a:p>
          <a:p>
            <a:r>
              <a:rPr lang="en-US" sz="2000" dirty="0"/>
              <a:t>GO analysis to identify genes annotated to cellular processes enriched within phenotype categories. </a:t>
            </a:r>
          </a:p>
          <a:p>
            <a:r>
              <a:rPr lang="en-US" sz="2000" dirty="0"/>
              <a:t>The enrichment results were mapped to ‘GO slim’ (high level) terms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C73CC7D-5323-4D55-AB02-EC6A2A00D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7" y="5778015"/>
            <a:ext cx="97220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x-none" sz="1800" dirty="0"/>
              <a:t>Some phenotypes (horizontal) are significantly enriched for specific GO processes (vertical)</a:t>
            </a:r>
          </a:p>
        </p:txBody>
      </p:sp>
      <p:pic>
        <p:nvPicPr>
          <p:cNvPr id="13" name="Picture 4" descr="key.tiff">
            <a:extLst>
              <a:ext uri="{FF2B5EF4-FFF2-40B4-BE49-F238E27FC236}">
                <a16:creationId xmlns:a16="http://schemas.microsoft.com/office/drawing/2014/main" id="{59FE3DE2-A2E8-486E-A5DD-A79BDFA7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12" y="4336992"/>
            <a:ext cx="733088" cy="86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55FB5-2440-41B1-84F0-9805B2062AD3}"/>
              </a:ext>
            </a:extLst>
          </p:cNvPr>
          <p:cNvGrpSpPr/>
          <p:nvPr/>
        </p:nvGrpSpPr>
        <p:grpSpPr>
          <a:xfrm>
            <a:off x="346841" y="973531"/>
            <a:ext cx="7407798" cy="4591377"/>
            <a:chOff x="324091" y="1415884"/>
            <a:chExt cx="5004122" cy="35265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8B6B2-A2A1-4F83-AA7C-7406C17C2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22"/>
            <a:stretch/>
          </p:blipFill>
          <p:spPr>
            <a:xfrm>
              <a:off x="3831221" y="1415884"/>
              <a:ext cx="1496992" cy="3266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E63EE5-C8D9-4E39-8E4D-692F528B2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81867" b="-7971"/>
            <a:stretch/>
          </p:blipFill>
          <p:spPr>
            <a:xfrm>
              <a:off x="324091" y="1415885"/>
              <a:ext cx="2210765" cy="35265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46420A-1908-4770-88D8-0D9B02205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095" r="29272"/>
            <a:stretch/>
          </p:blipFill>
          <p:spPr>
            <a:xfrm>
              <a:off x="2534856" y="1415885"/>
              <a:ext cx="1296365" cy="3266159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C88736F-E06A-4B91-A46B-AD7D64900AB6}"/>
              </a:ext>
            </a:extLst>
          </p:cNvPr>
          <p:cNvSpPr/>
          <p:nvPr/>
        </p:nvSpPr>
        <p:spPr bwMode="auto">
          <a:xfrm>
            <a:off x="2951627" y="1215661"/>
            <a:ext cx="667895" cy="1324748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729073-4A55-48D7-ACC5-D31E199A3D88}"/>
              </a:ext>
            </a:extLst>
          </p:cNvPr>
          <p:cNvSpPr/>
          <p:nvPr/>
        </p:nvSpPr>
        <p:spPr bwMode="auto">
          <a:xfrm>
            <a:off x="6144288" y="1009269"/>
            <a:ext cx="1610351" cy="2034874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010F6A3C-FD0B-4833-5FAC-EF071158F55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692462" y="1308796"/>
            <a:ext cx="968388" cy="369332"/>
          </a:xfrm>
          <a:prstGeom prst="rect">
            <a:avLst/>
          </a:prstGeom>
          <a:solidFill>
            <a:srgbClr val="006C3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x-none" sz="900" b="1" dirty="0">
                <a:solidFill>
                  <a:schemeClr val="bg1"/>
                </a:solidFill>
              </a:rPr>
              <a:t>Mitochondrial translation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F7B3F-5D1C-4BC2-B1CD-7DB1EC2669E7}"/>
              </a:ext>
            </a:extLst>
          </p:cNvPr>
          <p:cNvSpPr/>
          <p:nvPr/>
        </p:nvSpPr>
        <p:spPr bwMode="auto">
          <a:xfrm>
            <a:off x="4857794" y="1009268"/>
            <a:ext cx="667895" cy="4216679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271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54328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Problems &amp; pitfalls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761832"/>
            <a:ext cx="11889772" cy="487135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sz="2000" b="1" dirty="0">
                <a:latin typeface="Calibri" charset="0"/>
                <a:ea typeface="Calibri" charset="0"/>
                <a:cs typeface="Calibri" charset="0"/>
              </a:rPr>
              <a:t>Versioning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: GO (the ontology) and GO annotations are changing daily, </a:t>
            </a:r>
            <a:r>
              <a:rPr lang="en-US" altLang="x-none" sz="2000" b="1" dirty="0">
                <a:latin typeface="Calibri" charset="0"/>
                <a:ea typeface="Calibri" charset="0"/>
                <a:cs typeface="Calibri" charset="0"/>
              </a:rPr>
              <a:t>check the date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x-none" sz="2000" b="1" dirty="0">
                <a:latin typeface="Calibri" charset="0"/>
                <a:ea typeface="Calibri" charset="0"/>
                <a:cs typeface="Calibri" charset="0"/>
              </a:rPr>
              <a:t>stamp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 on the ontology and the dataset you are using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Not all genomes are comprehensively annotated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b="1" i="1" dirty="0">
                <a:latin typeface="Calibri" charset="0"/>
                <a:ea typeface="Calibri" charset="0"/>
                <a:cs typeface="Calibri" charset="0"/>
              </a:rPr>
              <a:t>Unknowns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 are ignored by enrichment tools, and these might be interesting genes in your list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Be aware of evidence codes – e.g. include RCA (computational predictions) – more false positives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Don’t exclude electronic annotation codes (important for unannotated genes)</a:t>
            </a:r>
          </a:p>
          <a:p>
            <a:pPr lvl="1"/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Analysis shows that they are as accurate as manual annotation, just not as specific (PMID:22693439)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b="1" dirty="0">
                <a:latin typeface="Calibri" charset="0"/>
                <a:ea typeface="Calibri" charset="0"/>
                <a:cs typeface="Calibri" charset="0"/>
              </a:rPr>
              <a:t>Enrichment:  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use the correct background set (the set of genes in your </a:t>
            </a:r>
            <a:r>
              <a:rPr lang="ja-JP" altLang="en-US" sz="2000" dirty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ja-JP" sz="2000" dirty="0">
                <a:latin typeface="Calibri" charset="0"/>
                <a:ea typeface="Calibri" charset="0"/>
                <a:cs typeface="Calibri" charset="0"/>
              </a:rPr>
              <a:t>experiment</a:t>
            </a:r>
            <a:r>
              <a:rPr lang="ja-JP" altLang="en-US" sz="2000" dirty="0">
                <a:latin typeface="Calibri" charset="0"/>
                <a:ea typeface="Calibri" charset="0"/>
                <a:cs typeface="Calibri" charset="0"/>
              </a:rPr>
              <a:t>”</a:t>
            </a:r>
            <a:r>
              <a:rPr lang="en-US" altLang="ja-JP" sz="2000" dirty="0">
                <a:latin typeface="Calibri" charset="0"/>
                <a:ea typeface="Calibri" charset="0"/>
                <a:cs typeface="Calibri" charset="0"/>
              </a:rPr>
              <a:t>) - If you used the whole protein set you need to filter for ncRNAs…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b="1" dirty="0">
                <a:latin typeface="Calibri" charset="0"/>
                <a:ea typeface="Calibri" charset="0"/>
                <a:cs typeface="Calibri" charset="0"/>
              </a:rPr>
              <a:t>Slimming: 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GO annotations are NOT mutually exclusive, therefore it </a:t>
            </a:r>
            <a:r>
              <a:rPr lang="en-US" altLang="x-none" sz="2000" dirty="0" err="1">
                <a:latin typeface="Calibri" charset="0"/>
                <a:ea typeface="Calibri" charset="0"/>
                <a:cs typeface="Calibri" charset="0"/>
              </a:rPr>
              <a:t>doesn</a:t>
            </a:r>
            <a:r>
              <a:rPr lang="ja-JP" altLang="en-US" sz="2000" dirty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altLang="ja-JP" sz="2000" dirty="0">
                <a:latin typeface="Calibri" charset="0"/>
                <a:ea typeface="Calibri" charset="0"/>
                <a:cs typeface="Calibri" charset="0"/>
              </a:rPr>
              <a:t>t make sense to put in a pie chart and show as distribution as percentages (it is an annotation number total, not a gene product count)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2000" b="1" dirty="0">
                <a:latin typeface="Calibri" charset="0"/>
                <a:ea typeface="Calibri" charset="0"/>
                <a:cs typeface="Calibri" charset="0"/>
              </a:rPr>
              <a:t>Slimming: 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Consider genes that are annotated but not to terms in your slim set (you may need to define a better slim set)</a:t>
            </a:r>
          </a:p>
          <a:p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0A904D6-96C8-4778-8C49-66701CB81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713" y="5327330"/>
            <a:ext cx="5119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x-none" sz="1600" dirty="0">
                <a:latin typeface="Calibri" charset="0"/>
                <a:ea typeface="Calibri" charset="0"/>
                <a:cs typeface="Calibri" charset="0"/>
              </a:rPr>
              <a:t>Further reading</a:t>
            </a:r>
          </a:p>
          <a:p>
            <a:r>
              <a:rPr lang="en-US" altLang="x-none" sz="1600" dirty="0">
                <a:latin typeface="Calibri" charset="0"/>
                <a:ea typeface="Calibri" charset="0"/>
                <a:cs typeface="Calibri" charset="0"/>
              </a:rPr>
              <a:t>PMID:18475267 Use and misuse of the Gene Ontology</a:t>
            </a:r>
          </a:p>
          <a:p>
            <a:r>
              <a:rPr lang="en-US" altLang="x-none" sz="1600" dirty="0">
                <a:latin typeface="Calibri" charset="0"/>
                <a:ea typeface="Calibri" charset="0"/>
                <a:cs typeface="Calibri" charset="0"/>
              </a:rPr>
              <a:t>PMID: 24244145 Ten quick tips for using the gene ontology.</a:t>
            </a:r>
          </a:p>
        </p:txBody>
      </p:sp>
    </p:spTree>
    <p:extLst>
      <p:ext uri="{BB962C8B-B14F-4D97-AF65-F5344CB8AC3E}">
        <p14:creationId xmlns:p14="http://schemas.microsoft.com/office/powerpoint/2010/main" val="83861785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GB" dirty="0"/>
              <a:t>GO help and contact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63CA1F-5567-4C36-9A56-368CA53B9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 helpdesk (questions/feedback): </a:t>
            </a:r>
            <a:r>
              <a:rPr lang="en-GB" dirty="0">
                <a:hlinkClick r:id="rId2"/>
              </a:rPr>
              <a:t>http://help.geneontology.org</a:t>
            </a:r>
            <a:endParaRPr lang="en-GB" dirty="0"/>
          </a:p>
          <a:p>
            <a:r>
              <a:rPr lang="en-GB" dirty="0"/>
              <a:t>FAQ: </a:t>
            </a:r>
            <a:r>
              <a:rPr lang="en-GB" dirty="0">
                <a:hlinkClick r:id="rId3"/>
              </a:rPr>
              <a:t>http://geneontology.org/docs/faq/</a:t>
            </a:r>
            <a:endParaRPr lang="en-GB" dirty="0"/>
          </a:p>
          <a:p>
            <a:r>
              <a:rPr lang="en-GB" dirty="0"/>
              <a:t>Documentation: </a:t>
            </a:r>
            <a:r>
              <a:rPr lang="en-GB" dirty="0">
                <a:hlinkClick r:id="rId4"/>
              </a:rPr>
              <a:t>http://geneontology.org/search.html</a:t>
            </a:r>
            <a:endParaRPr lang="en-GB" dirty="0"/>
          </a:p>
          <a:p>
            <a:r>
              <a:rPr lang="en-GB" dirty="0"/>
              <a:t>Technical questions and accessing GO codes: </a:t>
            </a:r>
            <a:r>
              <a:rPr lang="en-GB" dirty="0">
                <a:hlinkClick r:id="rId5"/>
              </a:rPr>
              <a:t>https://github.com/geneontology</a:t>
            </a:r>
            <a:endParaRPr lang="en-GB" dirty="0"/>
          </a:p>
          <a:p>
            <a:r>
              <a:rPr lang="en-GB" dirty="0"/>
              <a:t>GO REST API (support common queries to GO): </a:t>
            </a:r>
            <a:r>
              <a:rPr lang="en-GB" dirty="0">
                <a:hlinkClick r:id="rId6"/>
              </a:rPr>
              <a:t>http://api.geneontology.org/api</a:t>
            </a:r>
            <a:endParaRPr lang="en-GB" dirty="0"/>
          </a:p>
          <a:p>
            <a:r>
              <a:rPr lang="en-GB" dirty="0"/>
              <a:t>GO SPARQL (support common queries to GO-CAMs): </a:t>
            </a:r>
            <a:r>
              <a:rPr lang="en-GB" dirty="0">
                <a:hlinkClick r:id="rId7"/>
              </a:rPr>
              <a:t>http://sparql.geneontology.org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119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What about genomes with no GO annotation?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9199"/>
            <a:ext cx="10871200" cy="1983923"/>
          </a:xfrm>
        </p:spPr>
        <p:txBody>
          <a:bodyPr/>
          <a:lstStyle/>
          <a:p>
            <a:r>
              <a:rPr lang="en-GB" sz="1600" dirty="0"/>
              <a:t>Currently, GO recommends groups submit their transcriptomes to </a:t>
            </a:r>
            <a:r>
              <a:rPr lang="en-GB" sz="1600" dirty="0">
                <a:hlinkClick r:id="rId2"/>
              </a:rPr>
              <a:t>NCBI</a:t>
            </a:r>
            <a:r>
              <a:rPr lang="en-GB" sz="1600" dirty="0"/>
              <a:t>. These submissions will reach </a:t>
            </a:r>
            <a:r>
              <a:rPr lang="en-GB" sz="1600" dirty="0" err="1">
                <a:hlinkClick r:id="rId3"/>
              </a:rPr>
              <a:t>UniProt</a:t>
            </a:r>
            <a:r>
              <a:rPr lang="en-GB" sz="1600" dirty="0"/>
              <a:t>, where </a:t>
            </a:r>
            <a:r>
              <a:rPr lang="en-GB" sz="1600" dirty="0">
                <a:hlinkClick r:id="rId4"/>
              </a:rPr>
              <a:t>InterPro2GO</a:t>
            </a:r>
            <a:r>
              <a:rPr lang="en-GB" sz="1600" dirty="0"/>
              <a:t> automatically creates GO annotations. These annotations, made with the IEA evidence codes (</a:t>
            </a:r>
            <a:r>
              <a:rPr lang="en-GB" sz="1600" dirty="0">
                <a:hlinkClick r:id="rId5"/>
              </a:rPr>
              <a:t>Inferred from Electronic Annotation</a:t>
            </a:r>
            <a:r>
              <a:rPr lang="en-GB" sz="1600" dirty="0"/>
              <a:t>), will be made available in a future GO release.</a:t>
            </a:r>
          </a:p>
          <a:p>
            <a:r>
              <a:rPr lang="en-GB" sz="1600" dirty="0"/>
              <a:t>GO does not recommend groups create their own IEAs with internal tools due to reproducibility and accuracy concerns.</a:t>
            </a:r>
          </a:p>
          <a:p>
            <a:pPr marL="0" indent="0">
              <a:buNone/>
            </a:pPr>
            <a:r>
              <a:rPr lang="en-GB" sz="1600" dirty="0">
                <a:hlinkClick r:id="rId6"/>
              </a:rPr>
              <a:t>http://geneontology.org/docs/faq/#how-do-i-annotate-a-novel-genome-with-go-annotations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67EC016-92DB-419F-9D91-120F05721E2C}"/>
              </a:ext>
            </a:extLst>
          </p:cNvPr>
          <p:cNvSpPr txBox="1">
            <a:spLocks/>
          </p:cNvSpPr>
          <p:nvPr/>
        </p:nvSpPr>
        <p:spPr bwMode="auto">
          <a:xfrm>
            <a:off x="390968" y="2971628"/>
            <a:ext cx="10871200" cy="335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050" dirty="0"/>
              <a:t>But what if  people want to </a:t>
            </a:r>
            <a:r>
              <a:rPr lang="en-GB" sz="1200" dirty="0"/>
              <a:t>summarize it's functional capabilities using GO as part of a publication?  </a:t>
            </a:r>
            <a:r>
              <a:rPr lang="en-GB" sz="1600" kern="0" dirty="0"/>
              <a:t>I would recommend:  </a:t>
            </a:r>
          </a:p>
          <a:p>
            <a:pPr marL="342900" indent="-342900">
              <a:buAutoNum type="arabicPeriod"/>
            </a:pPr>
            <a:r>
              <a:rPr lang="en-GB" sz="1600" kern="0" dirty="0"/>
              <a:t>For a very basic first pass  run </a:t>
            </a:r>
            <a:r>
              <a:rPr lang="en-GB" sz="1600" kern="0" dirty="0" err="1"/>
              <a:t>interProscan</a:t>
            </a:r>
            <a:r>
              <a:rPr lang="en-GB" sz="1600" kern="0" dirty="0"/>
              <a:t> and  then use </a:t>
            </a:r>
            <a:r>
              <a:rPr lang="en-GB" sz="1600" kern="0" dirty="0" err="1"/>
              <a:t>InterPro</a:t>
            </a:r>
            <a:r>
              <a:rPr lang="en-GB" sz="1600" kern="0" dirty="0"/>
              <a:t> to GO mappings.   </a:t>
            </a:r>
          </a:p>
          <a:p>
            <a:pPr marL="342900" indent="-342900">
              <a:buAutoNum type="arabicPeriod"/>
            </a:pPr>
            <a:r>
              <a:rPr lang="en-GB" sz="1600" kern="0" dirty="0"/>
              <a:t>2. If there is a well annotated model, and they can generate a good </a:t>
            </a:r>
            <a:r>
              <a:rPr lang="en-GB" sz="1600" kern="0" dirty="0" err="1"/>
              <a:t>orthology</a:t>
            </a:r>
            <a:r>
              <a:rPr lang="en-GB" sz="1600" kern="0" dirty="0"/>
              <a:t> mapping they can do direct transfer -similar to what we did for </a:t>
            </a:r>
            <a:r>
              <a:rPr lang="en-GB" sz="1600" kern="0" dirty="0" err="1"/>
              <a:t>japonicusDB</a:t>
            </a:r>
            <a:r>
              <a:rPr lang="en-GB" sz="1600" kern="0" dirty="0"/>
              <a:t> https://academic.oup.com/genetics/advance-article/doi/10.1093/genetics/iyab223/6481558?login=false  </a:t>
            </a:r>
          </a:p>
          <a:p>
            <a:pPr marL="342900" indent="-342900">
              <a:buAutoNum type="arabicPeriod"/>
            </a:pPr>
            <a:r>
              <a:rPr lang="en-GB" sz="1600" kern="0" dirty="0"/>
              <a:t>3. For high quality annotations  use PAINT and tree grafter (best way to get specific annotation if there is no close relative with good annotation coverage)  https://academic.oup.com/bioinformatics/article/35/3/518/5056037  </a:t>
            </a:r>
          </a:p>
          <a:p>
            <a:pPr marL="342900" indent="-342900">
              <a:buAutoNum type="arabicPeriod"/>
            </a:pPr>
            <a:r>
              <a:rPr lang="en-GB" sz="1600" kern="0" dirty="0"/>
              <a:t>None are trivial, but presumably a project of that sort would have some provision for  </a:t>
            </a:r>
            <a:r>
              <a:rPr lang="en-GB" sz="1600" kern="0" dirty="0" err="1"/>
              <a:t>bioinfomatics</a:t>
            </a:r>
            <a:r>
              <a:rPr lang="en-GB" sz="1600" kern="0" dirty="0"/>
              <a:t> support.  </a:t>
            </a:r>
          </a:p>
          <a:p>
            <a:pPr marL="342900" indent="-342900">
              <a:buAutoNum type="arabicPeriod"/>
            </a:pPr>
            <a:r>
              <a:rPr lang="en-GB" sz="1600" kern="0" dirty="0"/>
              <a:t>Personally I would not trust any tools which used blast or similar but others may have recommendations of tools that work well.</a:t>
            </a:r>
          </a:p>
        </p:txBody>
      </p:sp>
    </p:spTree>
    <p:extLst>
      <p:ext uri="{BB962C8B-B14F-4D97-AF65-F5344CB8AC3E}">
        <p14:creationId xmlns:p14="http://schemas.microsoft.com/office/powerpoint/2010/main" val="28141494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Why is GO useful?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20" y="993321"/>
            <a:ext cx="10871200" cy="4871357"/>
          </a:xfrm>
        </p:spPr>
        <p:txBody>
          <a:bodyPr/>
          <a:lstStyle/>
          <a:p>
            <a:r>
              <a:rPr lang="en-GB" dirty="0"/>
              <a:t>Disambiguate language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same name </a:t>
            </a:r>
            <a:r>
              <a:rPr lang="en-GB" dirty="0"/>
              <a:t>is used for </a:t>
            </a:r>
            <a:r>
              <a:rPr lang="en-GB" b="1" dirty="0"/>
              <a:t>different concepts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b="1" dirty="0"/>
              <a:t>Different names</a:t>
            </a:r>
            <a:r>
              <a:rPr lang="en-GB" dirty="0"/>
              <a:t> describe the </a:t>
            </a:r>
            <a:r>
              <a:rPr lang="en-GB" b="1" dirty="0"/>
              <a:t>same concept</a:t>
            </a:r>
          </a:p>
          <a:p>
            <a:pPr lvl="2"/>
            <a:r>
              <a:rPr lang="en-GB" dirty="0"/>
              <a:t>Citric acid cycle, tricarboxylic acid cycle, TCA cycle, Krebs cycle</a:t>
            </a:r>
          </a:p>
          <a:p>
            <a:pPr lvl="1"/>
            <a:r>
              <a:rPr lang="en-GB" dirty="0"/>
              <a:t>This makes comparisons across species or databases difficult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CC0AC1-28FC-4E2A-B7C9-C5527D7658C5}"/>
              </a:ext>
            </a:extLst>
          </p:cNvPr>
          <p:cNvGrpSpPr/>
          <p:nvPr/>
        </p:nvGrpSpPr>
        <p:grpSpPr>
          <a:xfrm>
            <a:off x="1457857" y="2022283"/>
            <a:ext cx="4335399" cy="1323034"/>
            <a:chOff x="1457857" y="2205958"/>
            <a:chExt cx="4335399" cy="13230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29575F-B3E3-4296-BADC-431029D47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026" y="2205958"/>
              <a:ext cx="487638" cy="85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 descr="A close-up of a snake&#10;&#10;Description automatically generated with low confidence">
              <a:extLst>
                <a:ext uri="{FF2B5EF4-FFF2-40B4-BE49-F238E27FC236}">
                  <a16:creationId xmlns:a16="http://schemas.microsoft.com/office/drawing/2014/main" id="{745B5269-7BE1-406E-90C1-A53394FDF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397" y="2205958"/>
              <a:ext cx="1368859" cy="854500"/>
            </a:xfrm>
            <a:prstGeom prst="rect">
              <a:avLst/>
            </a:prstGeom>
          </p:spPr>
        </p:pic>
        <p:sp>
          <p:nvSpPr>
            <p:cNvPr id="15" name="Content Placeholder 6">
              <a:extLst>
                <a:ext uri="{FF2B5EF4-FFF2-40B4-BE49-F238E27FC236}">
                  <a16:creationId xmlns:a16="http://schemas.microsoft.com/office/drawing/2014/main" id="{56C986B0-03CB-4793-863C-534380350F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57857" y="3159172"/>
              <a:ext cx="905976" cy="35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54013" indent="-354013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1pPr>
              <a:lvl2pPr marL="631825" indent="-276225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2pPr>
              <a:lvl3pPr marL="895350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3pPr>
              <a:lvl4pPr marL="1147763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4pPr>
              <a:lvl5pPr marL="1400175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5pPr>
              <a:lvl6pPr marL="2371346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6pPr>
              <a:lvl7pPr marL="2591945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7pPr>
              <a:lvl8pPr marL="2812522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8pPr>
              <a:lvl9pPr marL="3033117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GB" sz="1400" kern="0" dirty="0"/>
                <a:t>Tooth </a:t>
              </a:r>
              <a:r>
                <a:rPr lang="en-GB" sz="1400" b="1" kern="0" dirty="0"/>
                <a:t>bud initiation</a:t>
              </a:r>
            </a:p>
          </p:txBody>
        </p:sp>
        <p:sp>
          <p:nvSpPr>
            <p:cNvPr id="16" name="Content Placeholder 6">
              <a:extLst>
                <a:ext uri="{FF2B5EF4-FFF2-40B4-BE49-F238E27FC236}">
                  <a16:creationId xmlns:a16="http://schemas.microsoft.com/office/drawing/2014/main" id="{0B3CE003-D32D-4641-8D77-C7F4AE531D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929653" y="3171641"/>
              <a:ext cx="905976" cy="35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54013" indent="-354013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1pPr>
              <a:lvl2pPr marL="631825" indent="-276225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2pPr>
              <a:lvl3pPr marL="895350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3pPr>
              <a:lvl4pPr marL="1147763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4pPr>
              <a:lvl5pPr marL="1400175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5pPr>
              <a:lvl6pPr marL="2371346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6pPr>
              <a:lvl7pPr marL="2591945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7pPr>
              <a:lvl8pPr marL="2812522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8pPr>
              <a:lvl9pPr marL="3033117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GB" sz="1400" kern="0" dirty="0"/>
                <a:t>Cell </a:t>
              </a:r>
              <a:r>
                <a:rPr lang="en-GB" sz="1400" b="1" kern="0" dirty="0"/>
                <a:t>bud initiation</a:t>
              </a:r>
            </a:p>
          </p:txBody>
        </p:sp>
        <p:pic>
          <p:nvPicPr>
            <p:cNvPr id="18" name="Picture 17" descr="A group of light bulbs&#10;&#10;Description automatically generated with low confidence">
              <a:extLst>
                <a:ext uri="{FF2B5EF4-FFF2-40B4-BE49-F238E27FC236}">
                  <a16:creationId xmlns:a16="http://schemas.microsoft.com/office/drawing/2014/main" id="{A1070860-006D-47C9-8452-8668E813F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863" t="68353" r="25436" b="877"/>
            <a:stretch/>
          </p:blipFill>
          <p:spPr>
            <a:xfrm rot="5400000">
              <a:off x="2926563" y="2214458"/>
              <a:ext cx="828000" cy="864000"/>
            </a:xfrm>
            <a:prstGeom prst="rect">
              <a:avLst/>
            </a:prstGeom>
          </p:spPr>
        </p:pic>
        <p:sp>
          <p:nvSpPr>
            <p:cNvPr id="19" name="Content Placeholder 6">
              <a:extLst>
                <a:ext uri="{FF2B5EF4-FFF2-40B4-BE49-F238E27FC236}">
                  <a16:creationId xmlns:a16="http://schemas.microsoft.com/office/drawing/2014/main" id="{E6C4E8F3-57B1-464B-916D-105FB08116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44635" y="3155875"/>
              <a:ext cx="905977" cy="35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54013" indent="-354013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Char char="•"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1pPr>
              <a:lvl2pPr marL="631825" indent="-276225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2pPr>
              <a:lvl3pPr marL="895350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3pPr>
              <a:lvl4pPr marL="1147763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4pPr>
              <a:lvl5pPr marL="1400175" indent="-234950" algn="l" defTabSz="952500" rtl="0" eaLnBrk="1" fontAlgn="base" hangingPunct="1">
                <a:spcBef>
                  <a:spcPct val="20000"/>
                </a:spcBef>
                <a:spcAft>
                  <a:spcPts val="575"/>
                </a:spcAft>
                <a:buClr>
                  <a:schemeClr val="accent1"/>
                </a:buClr>
                <a:buFont typeface="Times" pitchFamily="2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LT Pro 45 Lt"/>
                  <a:ea typeface="ＭＳ Ｐゴシック" charset="0"/>
                  <a:cs typeface="HelveticaNeueLT Pro 45 Lt"/>
                </a:defRPr>
              </a:lvl5pPr>
              <a:lvl6pPr marL="2371346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6pPr>
              <a:lvl7pPr marL="2591945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7pPr>
              <a:lvl8pPr marL="2812522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8pPr>
              <a:lvl9pPr marL="3033117" indent="-238971" algn="l" defTabSz="955894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Times" pitchFamily="48" charset="0"/>
                <a:buChar char="•"/>
                <a:defRPr sz="21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GB" sz="1400" kern="0" dirty="0"/>
                <a:t>Flower </a:t>
              </a:r>
              <a:r>
                <a:rPr lang="en-GB" sz="1400" b="1" kern="0" dirty="0"/>
                <a:t>bud initiation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74378F-5377-4B2F-9FA8-B869BC02AAF3}"/>
                </a:ext>
              </a:extLst>
            </p:cNvPr>
            <p:cNvSpPr txBox="1"/>
            <p:nvPr/>
          </p:nvSpPr>
          <p:spPr>
            <a:xfrm>
              <a:off x="2308095" y="2417318"/>
              <a:ext cx="4204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>
                  <a:effectLst/>
                </a:rPr>
                <a:t>≠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ECD505-D0B0-4CC6-91F5-4EDBB38DDC6C}"/>
                </a:ext>
              </a:extLst>
            </p:cNvPr>
            <p:cNvSpPr txBox="1"/>
            <p:nvPr/>
          </p:nvSpPr>
          <p:spPr>
            <a:xfrm>
              <a:off x="3930410" y="2402375"/>
              <a:ext cx="4204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>
                  <a:effectLst/>
                </a:rPr>
                <a:t>≠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376151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GO facilitates gene specific data aggregation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07797"/>
            <a:ext cx="10871200" cy="168165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Allows systematic capture of gene-specific knowledge</a:t>
            </a:r>
          </a:p>
          <a:p>
            <a:pPr lvl="1"/>
            <a:r>
              <a:rPr lang="en-GB" dirty="0"/>
              <a:t>Curate detail, annotating genes to ‘terms’</a:t>
            </a:r>
          </a:p>
          <a:p>
            <a:r>
              <a:rPr lang="en-GB" dirty="0"/>
              <a:t>Involves time-consuming curation/annotation activities</a:t>
            </a:r>
          </a:p>
          <a:p>
            <a:pPr lvl="1"/>
            <a:r>
              <a:rPr lang="en-GB" dirty="0"/>
              <a:t>Literature searching, database searching, sequence analysis…</a:t>
            </a:r>
          </a:p>
          <a:p>
            <a:pPr lvl="1"/>
            <a:r>
              <a:rPr lang="en-GB" dirty="0"/>
              <a:t>165.000+ publications annotated for GO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18830DB-40C8-4249-8552-A6F9620D72EE}"/>
              </a:ext>
            </a:extLst>
          </p:cNvPr>
          <p:cNvSpPr txBox="1">
            <a:spLocks/>
          </p:cNvSpPr>
          <p:nvPr/>
        </p:nvSpPr>
        <p:spPr bwMode="auto">
          <a:xfrm>
            <a:off x="1345324" y="3624368"/>
            <a:ext cx="1877852" cy="1128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1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Nucleus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DNA repair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Exonuclease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B5C52EF-E492-4B6D-9E15-60E29E00B548}"/>
              </a:ext>
            </a:extLst>
          </p:cNvPr>
          <p:cNvSpPr txBox="1">
            <a:spLocks/>
          </p:cNvSpPr>
          <p:nvPr/>
        </p:nvSpPr>
        <p:spPr bwMode="auto">
          <a:xfrm>
            <a:off x="1827924" y="4382425"/>
            <a:ext cx="1664138" cy="112854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2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Kinase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 err="1">
                <a:latin typeface="Cartoon"/>
              </a:rPr>
              <a:t>Signaling</a:t>
            </a:r>
            <a:endParaRPr lang="en-GB" sz="1200" kern="0" dirty="0">
              <a:latin typeface="Cartoon"/>
            </a:endParaRP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Cytosol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9EA5478-0F62-4EC2-BF3F-E7DBF6EFF613}"/>
              </a:ext>
            </a:extLst>
          </p:cNvPr>
          <p:cNvSpPr txBox="1">
            <a:spLocks/>
          </p:cNvSpPr>
          <p:nvPr/>
        </p:nvSpPr>
        <p:spPr bwMode="auto">
          <a:xfrm>
            <a:off x="2769478" y="3789905"/>
            <a:ext cx="1664138" cy="1128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3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Kinase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Cell cycle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Cytosol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E0AA2B1-BD12-4D55-9C08-FC3443846F65}"/>
              </a:ext>
            </a:extLst>
          </p:cNvPr>
          <p:cNvSpPr txBox="1">
            <a:spLocks/>
          </p:cNvSpPr>
          <p:nvPr/>
        </p:nvSpPr>
        <p:spPr bwMode="auto">
          <a:xfrm>
            <a:off x="2659993" y="5034065"/>
            <a:ext cx="1664138" cy="112854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4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Detoxification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Peroxidase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212291F-C943-45F3-936D-9E1933A5FDA5}"/>
              </a:ext>
            </a:extLst>
          </p:cNvPr>
          <p:cNvSpPr txBox="1">
            <a:spLocks/>
          </p:cNvSpPr>
          <p:nvPr/>
        </p:nvSpPr>
        <p:spPr bwMode="auto">
          <a:xfrm>
            <a:off x="3708404" y="4303598"/>
            <a:ext cx="1877852" cy="1128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5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Fumarase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TCA cycle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Mitochondrion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A9845D0-DC07-4A11-92DC-AC1010123B46}"/>
              </a:ext>
            </a:extLst>
          </p:cNvPr>
          <p:cNvSpPr txBox="1">
            <a:spLocks/>
          </p:cNvSpPr>
          <p:nvPr/>
        </p:nvSpPr>
        <p:spPr bwMode="auto">
          <a:xfrm>
            <a:off x="5375170" y="3713049"/>
            <a:ext cx="1877852" cy="1128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kern="0" dirty="0">
                <a:latin typeface="Cartoon"/>
              </a:rPr>
              <a:t>Gene 6000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Fumarase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TCA cycle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Mitochondrion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E44351D-BC30-4621-BB3A-38800CA43016}"/>
              </a:ext>
            </a:extLst>
          </p:cNvPr>
          <p:cNvSpPr txBox="1">
            <a:spLocks/>
          </p:cNvSpPr>
          <p:nvPr/>
        </p:nvSpPr>
        <p:spPr bwMode="auto">
          <a:xfrm>
            <a:off x="8282772" y="4276523"/>
            <a:ext cx="3488681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Data aggregation on this scale is not feasible for individual research groups</a:t>
            </a:r>
          </a:p>
        </p:txBody>
      </p:sp>
    </p:spTree>
    <p:extLst>
      <p:ext uri="{BB962C8B-B14F-4D97-AF65-F5344CB8AC3E}">
        <p14:creationId xmlns:p14="http://schemas.microsoft.com/office/powerpoint/2010/main" val="327160365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248-D5D3-9B4A-8DF4-CA9621EF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1181362"/>
          </a:xfrm>
        </p:spPr>
        <p:txBody>
          <a:bodyPr/>
          <a:lstStyle/>
          <a:p>
            <a:pPr algn="ctr"/>
            <a:r>
              <a:rPr lang="en-US" dirty="0"/>
              <a:t>GO allows grouping genes by feature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3F67CD-C960-4921-A5A8-E9B8E515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30" y="1089164"/>
            <a:ext cx="7812868" cy="1135118"/>
          </a:xfrm>
        </p:spPr>
        <p:txBody>
          <a:bodyPr>
            <a:noAutofit/>
          </a:bodyPr>
          <a:lstStyle/>
          <a:p>
            <a:r>
              <a:rPr lang="en-GB" sz="1800" dirty="0"/>
              <a:t>Essentially creating lists of genes with similar features</a:t>
            </a:r>
          </a:p>
          <a:p>
            <a:pPr lvl="1"/>
            <a:r>
              <a:rPr lang="en-GB" sz="1800" dirty="0"/>
              <a:t>Useful to plan experiments</a:t>
            </a:r>
          </a:p>
          <a:p>
            <a:pPr lvl="2"/>
            <a:r>
              <a:rPr lang="en-GB" sz="1800" dirty="0"/>
              <a:t>What genes encode protein kinases…</a:t>
            </a:r>
          </a:p>
          <a:p>
            <a:pPr lvl="1"/>
            <a:r>
              <a:rPr lang="en-GB" sz="1800" dirty="0"/>
              <a:t>Analysing data</a:t>
            </a:r>
          </a:p>
          <a:p>
            <a:pPr lvl="2"/>
            <a:r>
              <a:rPr lang="en-GB" sz="1800" dirty="0"/>
              <a:t>Identifying trends (enrichments)</a:t>
            </a:r>
          </a:p>
          <a:p>
            <a:pPr lvl="3"/>
            <a:r>
              <a:rPr lang="en-GB" sz="1800" dirty="0"/>
              <a:t>What do the genes in my screen have in common…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C0A345-819C-0B4B-A91A-D18DA42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C5A1EAB-47EB-4087-B249-763571F3F976}"/>
              </a:ext>
            </a:extLst>
          </p:cNvPr>
          <p:cNvSpPr txBox="1">
            <a:spLocks/>
          </p:cNvSpPr>
          <p:nvPr/>
        </p:nvSpPr>
        <p:spPr bwMode="auto">
          <a:xfrm>
            <a:off x="5883253" y="4565406"/>
            <a:ext cx="1877852" cy="1128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Mitochondrion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1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2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5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5000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F059F3E-3636-4B52-A91B-A0BE26E83E5E}"/>
              </a:ext>
            </a:extLst>
          </p:cNvPr>
          <p:cNvSpPr txBox="1">
            <a:spLocks/>
          </p:cNvSpPr>
          <p:nvPr/>
        </p:nvSpPr>
        <p:spPr bwMode="auto">
          <a:xfrm>
            <a:off x="8077293" y="4565406"/>
            <a:ext cx="1664138" cy="112854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DNA repair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1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3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10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100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F985D0D-87AF-424F-B65D-FBDA6F583B3A}"/>
              </a:ext>
            </a:extLst>
          </p:cNvPr>
          <p:cNvSpPr txBox="1">
            <a:spLocks/>
          </p:cNvSpPr>
          <p:nvPr/>
        </p:nvSpPr>
        <p:spPr bwMode="auto">
          <a:xfrm>
            <a:off x="9936760" y="4565406"/>
            <a:ext cx="1664138" cy="112854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Protein Kinase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5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12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20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Gene 2000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96F2A88-A64A-78EA-A9F3-41218C042854}"/>
              </a:ext>
            </a:extLst>
          </p:cNvPr>
          <p:cNvSpPr txBox="1">
            <a:spLocks/>
          </p:cNvSpPr>
          <p:nvPr/>
        </p:nvSpPr>
        <p:spPr bwMode="auto">
          <a:xfrm>
            <a:off x="188302" y="3328830"/>
            <a:ext cx="1877852" cy="1128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1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Nucleus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DNA repair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Exonuclease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978CFB7-9516-5B76-7D15-05F1B3082688}"/>
              </a:ext>
            </a:extLst>
          </p:cNvPr>
          <p:cNvSpPr txBox="1">
            <a:spLocks/>
          </p:cNvSpPr>
          <p:nvPr/>
        </p:nvSpPr>
        <p:spPr bwMode="auto">
          <a:xfrm>
            <a:off x="670902" y="4086887"/>
            <a:ext cx="1664138" cy="112854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2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Kinase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 err="1">
                <a:latin typeface="Cartoon"/>
              </a:rPr>
              <a:t>Signaling</a:t>
            </a:r>
            <a:endParaRPr lang="en-GB" sz="1200" kern="0" dirty="0">
              <a:latin typeface="Cartoon"/>
            </a:endParaRP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Cytosol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6926A00-4232-C666-FC68-0C7FC381B6AC}"/>
              </a:ext>
            </a:extLst>
          </p:cNvPr>
          <p:cNvSpPr txBox="1">
            <a:spLocks/>
          </p:cNvSpPr>
          <p:nvPr/>
        </p:nvSpPr>
        <p:spPr bwMode="auto">
          <a:xfrm>
            <a:off x="1612456" y="3494367"/>
            <a:ext cx="1664138" cy="1128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3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Kinase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Cell cycle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Cytosol</a:t>
            </a:r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C9B1FED-57BC-EF9B-0FBD-69FB1B5372C9}"/>
              </a:ext>
            </a:extLst>
          </p:cNvPr>
          <p:cNvSpPr txBox="1">
            <a:spLocks/>
          </p:cNvSpPr>
          <p:nvPr/>
        </p:nvSpPr>
        <p:spPr bwMode="auto">
          <a:xfrm>
            <a:off x="1502971" y="4738527"/>
            <a:ext cx="1664138" cy="112854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u="sng" kern="0" dirty="0">
                <a:latin typeface="Cartoon"/>
              </a:rPr>
              <a:t>Gene 4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Detoxification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Peroxidase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D494BCA-FA79-FDAD-1E22-422418F8AA83}"/>
              </a:ext>
            </a:extLst>
          </p:cNvPr>
          <p:cNvSpPr txBox="1">
            <a:spLocks/>
          </p:cNvSpPr>
          <p:nvPr/>
        </p:nvSpPr>
        <p:spPr bwMode="auto">
          <a:xfrm>
            <a:off x="2205151" y="4097521"/>
            <a:ext cx="1877852" cy="1128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2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kern="0" dirty="0">
                <a:latin typeface="Cartoon"/>
              </a:rPr>
              <a:t>Gene 6000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Fumarase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TCA cycle</a:t>
            </a:r>
          </a:p>
          <a:p>
            <a:pPr marL="720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0" dirty="0">
                <a:latin typeface="Cartoon"/>
              </a:rPr>
              <a:t>Mitochondrion</a:t>
            </a:r>
          </a:p>
          <a:p>
            <a:pPr marL="0" indent="0">
              <a:buNone/>
            </a:pPr>
            <a:endParaRPr lang="en-GB" kern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FEFE78-1DA6-261C-90C2-E048DCC421D5}"/>
              </a:ext>
            </a:extLst>
          </p:cNvPr>
          <p:cNvCxnSpPr/>
          <p:nvPr/>
        </p:nvCxnSpPr>
        <p:spPr bwMode="auto">
          <a:xfrm>
            <a:off x="4083003" y="5341681"/>
            <a:ext cx="146539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175506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"/>
          <p:cNvSpPr txBox="1">
            <a:spLocks noGrp="1"/>
          </p:cNvSpPr>
          <p:nvPr>
            <p:ph type="title"/>
          </p:nvPr>
        </p:nvSpPr>
        <p:spPr>
          <a:xfrm>
            <a:off x="82567" y="72633"/>
            <a:ext cx="10871200" cy="762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933"/>
              <a:t>FAIR - four founding principles for good data management </a:t>
            </a:r>
            <a:endParaRPr sz="2933">
              <a:solidFill>
                <a:srgbClr val="595959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652" name="Google Shape;652;p66"/>
          <p:cNvSpPr txBox="1">
            <a:spLocks noGrp="1"/>
          </p:cNvSpPr>
          <p:nvPr>
            <p:ph idx="1"/>
          </p:nvPr>
        </p:nvSpPr>
        <p:spPr>
          <a:xfrm>
            <a:off x="82567" y="636467"/>
            <a:ext cx="12022400" cy="3648000"/>
          </a:xfrm>
          <a:prstGeom prst="rect">
            <a:avLst/>
          </a:prstGeom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dirty="0"/>
              <a:t>Guidelines to improve the Findability, Accessibility, Interoperability, and Reuse of digital assets.</a:t>
            </a:r>
            <a:endParaRPr sz="1867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dirty="0"/>
              <a:t>The principles refer to three types of entities: data (or any digital object), metadata (information about that digital object), and infrastructure.</a:t>
            </a:r>
            <a:endParaRPr sz="1867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 dirty="0"/>
              <a:t>Findable:</a:t>
            </a:r>
            <a:r>
              <a:rPr lang="en-GB" sz="1867" dirty="0"/>
              <a:t> </a:t>
            </a:r>
            <a:endParaRPr sz="1867" dirty="0"/>
          </a:p>
          <a:p>
            <a:pPr marL="1219170" lvl="1" indent="-423323">
              <a:spcBef>
                <a:spcPts val="533"/>
              </a:spcBef>
              <a:spcAft>
                <a:spcPts val="0"/>
              </a:spcAft>
              <a:buSzPts val="1400"/>
            </a:pPr>
            <a:r>
              <a:rPr lang="en-GB" sz="1867" dirty="0"/>
              <a:t>Metadata and data should be easy to find for both humans and computers. </a:t>
            </a:r>
            <a:endParaRPr sz="1867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Machine-readable metadata are essential for automatic discovery of datasets and services.</a:t>
            </a:r>
            <a:endParaRPr sz="1867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Associate data with identifiers, metadata, &amp; deposit/index in a searchable repository</a:t>
            </a:r>
            <a:endParaRPr sz="1867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 dirty="0"/>
              <a:t>Accessible </a:t>
            </a:r>
            <a:endParaRPr sz="1867" dirty="0"/>
          </a:p>
          <a:p>
            <a:pPr marL="1219170" lvl="1" indent="-423323">
              <a:spcBef>
                <a:spcPts val="533"/>
              </a:spcBef>
              <a:spcAft>
                <a:spcPts val="0"/>
              </a:spcAft>
              <a:buSzPts val="1400"/>
            </a:pPr>
            <a:r>
              <a:rPr lang="en-GB" sz="1867" dirty="0"/>
              <a:t>Once the user finds the required data, she/he/they need to know how they can be accessed, possibly including authentication and authorisation</a:t>
            </a:r>
            <a:endParaRPr sz="1867"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Metadata is retrievable and accessible using standardized protocols</a:t>
            </a:r>
            <a:endParaRPr sz="1867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 dirty="0"/>
              <a:t>Interoperable </a:t>
            </a:r>
            <a:endParaRPr sz="1867" dirty="0"/>
          </a:p>
          <a:p>
            <a:pPr marL="1219170" lvl="1" indent="-423323">
              <a:spcBef>
                <a:spcPts val="533"/>
              </a:spcBef>
              <a:spcAft>
                <a:spcPts val="0"/>
              </a:spcAft>
              <a:buSzPts val="1400"/>
            </a:pPr>
            <a:r>
              <a:rPr lang="en-GB" dirty="0"/>
              <a:t>D</a:t>
            </a:r>
            <a:r>
              <a:rPr lang="en-GB" sz="1867" dirty="0"/>
              <a:t>ata needs to be </a:t>
            </a:r>
            <a:r>
              <a:rPr lang="en-GB" sz="1867" dirty="0" err="1"/>
              <a:t>integra</a:t>
            </a:r>
            <a:r>
              <a:rPr lang="en-GB" dirty="0" err="1"/>
              <a:t>table</a:t>
            </a:r>
            <a:r>
              <a:rPr lang="en-GB" sz="1867" dirty="0"/>
              <a:t> with other data</a:t>
            </a:r>
            <a:r>
              <a:rPr lang="en-GB" dirty="0"/>
              <a:t> &amp; </a:t>
            </a:r>
            <a:r>
              <a:rPr lang="en-GB" sz="1867" dirty="0"/>
              <a:t>interoperate with applications or workflows for analysis, storage, and processing.</a:t>
            </a:r>
            <a:endParaRPr dirty="0"/>
          </a:p>
          <a:p>
            <a:pPr marL="1219170" lvl="1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dirty="0"/>
              <a:t>M</a:t>
            </a:r>
            <a:r>
              <a:rPr lang="en-GB" sz="1867" dirty="0"/>
              <a:t>etadata and data described using accessible and widely acceptable/domain-specific language</a:t>
            </a:r>
            <a:endParaRPr sz="1867" dirty="0"/>
          </a:p>
          <a:p>
            <a:pPr mar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67" b="1" dirty="0"/>
              <a:t>Reusable </a:t>
            </a:r>
            <a:endParaRPr sz="1867" dirty="0"/>
          </a:p>
          <a:p>
            <a:pPr marL="609585" indent="-423323">
              <a:spcBef>
                <a:spcPts val="400"/>
              </a:spcBef>
              <a:spcAft>
                <a:spcPts val="0"/>
              </a:spcAft>
              <a:buSzPts val="1400"/>
            </a:pPr>
            <a:r>
              <a:rPr lang="en-GB" sz="1867" dirty="0"/>
              <a:t>The ultimate goal of FAIR is to optimise the reuse of data. </a:t>
            </a:r>
            <a:endParaRPr sz="1867" dirty="0"/>
          </a:p>
          <a:p>
            <a:pPr marL="609585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Well-described metadata and data so they can be replicated and/or combined in different settings.</a:t>
            </a:r>
            <a:endParaRPr sz="1867" dirty="0"/>
          </a:p>
          <a:p>
            <a:pPr marL="609585" indent="-423323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GB" sz="1867" dirty="0"/>
              <a:t>Clear data provenance &amp; usage license</a:t>
            </a:r>
            <a:endParaRPr sz="1867" dirty="0"/>
          </a:p>
        </p:txBody>
      </p:sp>
      <p:sp>
        <p:nvSpPr>
          <p:cNvPr id="653" name="Google Shape;653;p66"/>
          <p:cNvSpPr txBox="1"/>
          <p:nvPr/>
        </p:nvSpPr>
        <p:spPr>
          <a:xfrm>
            <a:off x="4819973" y="6453994"/>
            <a:ext cx="7919633" cy="4103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67" dirty="0">
                <a:solidFill>
                  <a:schemeClr val="dk1"/>
                </a:solidFill>
              </a:rPr>
              <a:t>The FAIR Guiding Principles for scientific data management and stewardship. Wilkinson et al (2016) PMID:26978244</a:t>
            </a:r>
            <a:endParaRPr sz="1067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CaiTrain intro" id="{054F74B6-18F2-484F-BF1E-A92DBE3D0E79}" vid="{7199F541-254B-4743-B9F5-77A250045F1F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CaiTrain intro" id="{054F74B6-18F2-484F-BF1E-A92DBE3D0E79}" vid="{ED4FBB44-AE0D-0F4B-AED5-D59E01DC60E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4420</TotalTime>
  <Words>4383</Words>
  <Application>Microsoft Office PowerPoint</Application>
  <PresentationFormat>Widescreen</PresentationFormat>
  <Paragraphs>493</Paragraphs>
  <Slides>54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Cartoon</vt:lpstr>
      <vt:lpstr>Helvetica Neue</vt:lpstr>
      <vt:lpstr>Helvetica Neue Light</vt:lpstr>
      <vt:lpstr>HelveticaNeueLT Pro 35 Th</vt:lpstr>
      <vt:lpstr>HelveticaNeueLT Pro 45 Lt</vt:lpstr>
      <vt:lpstr>Times</vt:lpstr>
      <vt:lpstr>EMBL-EBI_slide_template_July_2015</vt:lpstr>
      <vt:lpstr>1_Leere Präsentation</vt:lpstr>
      <vt:lpstr>Gene Ontology tools and resources Antonia Lock</vt:lpstr>
      <vt:lpstr>NCBI gene</vt:lpstr>
      <vt:lpstr>The Gene Ontology (GO)</vt:lpstr>
      <vt:lpstr>What GO is not</vt:lpstr>
      <vt:lpstr>The Ontology</vt:lpstr>
      <vt:lpstr>Why is GO useful?</vt:lpstr>
      <vt:lpstr>GO facilitates gene specific data aggregation</vt:lpstr>
      <vt:lpstr>GO allows grouping genes by feature</vt:lpstr>
      <vt:lpstr>FAIR - four founding principles for good data management  </vt:lpstr>
      <vt:lpstr>Ontologies</vt:lpstr>
      <vt:lpstr>Ontology parts: Classes </vt:lpstr>
      <vt:lpstr>Ontology parts: Metadata</vt:lpstr>
      <vt:lpstr>Why is multiple inheritance preferred over single inheritance? </vt:lpstr>
      <vt:lpstr>Ontology parts: Metadata</vt:lpstr>
      <vt:lpstr>Ontology parts: Relationships</vt:lpstr>
      <vt:lpstr>Ontology parts: Relationships &amp; ontology structure</vt:lpstr>
      <vt:lpstr>Ontology parts: Relationships</vt:lpstr>
      <vt:lpstr>PowerPoint Presentation</vt:lpstr>
      <vt:lpstr>PowerPoint Presentation</vt:lpstr>
      <vt:lpstr>Annotation inheritance</vt:lpstr>
      <vt:lpstr>Functional biocuration </vt:lpstr>
      <vt:lpstr>Caution</vt:lpstr>
      <vt:lpstr>Evidence codes – describes how an annotation is supported </vt:lpstr>
      <vt:lpstr>PowerPoint Presentation</vt:lpstr>
      <vt:lpstr>PowerPoint Presentation</vt:lpstr>
      <vt:lpstr>More complex statements can be represented</vt:lpstr>
      <vt:lpstr>PowerPoint Presentation</vt:lpstr>
      <vt:lpstr>Accessing GO annotations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Ontology and annotation uses</vt:lpstr>
      <vt:lpstr>Enrichment analysis </vt:lpstr>
      <vt:lpstr>Components</vt:lpstr>
      <vt:lpstr>Enrichment Tools</vt:lpstr>
      <vt:lpstr>Results</vt:lpstr>
      <vt:lpstr>Results</vt:lpstr>
      <vt:lpstr>PowerPoint Presentation</vt:lpstr>
      <vt:lpstr>PowerPoint Presentation</vt:lpstr>
      <vt:lpstr>GO subsets (GO slims)</vt:lpstr>
      <vt:lpstr>Common uses of subsets/slims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Slimming tips</vt:lpstr>
      <vt:lpstr>Slimming tips</vt:lpstr>
      <vt:lpstr>Lump vs. split, real example</vt:lpstr>
      <vt:lpstr>Problems &amp; pitfalls</vt:lpstr>
      <vt:lpstr>GO help and contact</vt:lpstr>
      <vt:lpstr>What about genomes with no GO annotation?</vt:lpstr>
    </vt:vector>
  </TitlesOfParts>
  <Manager>External Relations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- webinar instructions</dc:title>
  <dc:subject>EMBL-EBI mission and impact</dc:subject>
  <dc:creator>Sarah Morgan</dc:creator>
  <cp:keywords/>
  <dc:description>These slides are displayed in the Reception areas in EMBL-EBI buildings.</dc:description>
  <cp:lastModifiedBy>Antonia Lock</cp:lastModifiedBy>
  <cp:revision>79</cp:revision>
  <dcterms:created xsi:type="dcterms:W3CDTF">2021-01-20T08:49:19Z</dcterms:created>
  <dcterms:modified xsi:type="dcterms:W3CDTF">2022-09-29T12:11:06Z</dcterms:modified>
  <cp:category/>
</cp:coreProperties>
</file>